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9" r:id="rId4"/>
    <p:sldId id="300" r:id="rId5"/>
    <p:sldId id="319" r:id="rId6"/>
    <p:sldId id="320" r:id="rId7"/>
    <p:sldId id="298" r:id="rId8"/>
    <p:sldId id="302" r:id="rId9"/>
    <p:sldId id="303" r:id="rId10"/>
    <p:sldId id="304" r:id="rId11"/>
    <p:sldId id="305" r:id="rId12"/>
    <p:sldId id="306" r:id="rId13"/>
    <p:sldId id="307" r:id="rId14"/>
    <p:sldId id="308" r:id="rId15"/>
    <p:sldId id="311" r:id="rId16"/>
    <p:sldId id="310" r:id="rId17"/>
    <p:sldId id="309" r:id="rId18"/>
    <p:sldId id="312" r:id="rId19"/>
    <p:sldId id="313" r:id="rId20"/>
    <p:sldId id="301" r:id="rId21"/>
    <p:sldId id="314" r:id="rId22"/>
    <p:sldId id="315" r:id="rId23"/>
    <p:sldId id="316" r:id="rId24"/>
    <p:sldId id="317" r:id="rId25"/>
    <p:sldId id="3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1" d="100"/>
          <a:sy n="91" d="100"/>
        </p:scale>
        <p:origin x="139"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744B17-8F73-468C-BAC1-7E2A0108DB7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17FB6461-86A0-469C-B57D-5F29365FA767}">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Problem definition</a:t>
          </a:r>
        </a:p>
      </dgm:t>
    </dgm:pt>
    <dgm:pt modelId="{45AF9CE9-3946-448E-BBA6-CEFF5241ED80}" type="parTrans" cxnId="{EFD477E4-1A9A-4531-9AE6-E5D2B725FB93}">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9D47C12-5923-49D8-951D-A069F3C723F9}" type="sibTrans" cxnId="{EFD477E4-1A9A-4531-9AE6-E5D2B725FB93}">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21F3B2D6-E4E4-4381-B668-C38E2966A999}">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 structuring</a:t>
          </a:r>
        </a:p>
      </dgm:t>
    </dgm:pt>
    <dgm:pt modelId="{158C8240-38EC-4C92-A467-2AABAE9D9649}" type="parTrans" cxnId="{E58A23AE-4925-4C89-80A9-6569EFE27468}">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B2FC45D-67B5-4814-9CAE-1B7B37D01387}" type="sibTrans" cxnId="{E58A23AE-4925-4C89-80A9-6569EFE27468}">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46DCFAA5-B0C0-4117-9E80-7C9394B176EF}">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Constraints and decision variables</a:t>
          </a:r>
        </a:p>
      </dgm:t>
    </dgm:pt>
    <dgm:pt modelId="{B7560626-5CD0-4332-8700-816D785648B6}" type="parTrans" cxnId="{7E03B3EA-253D-4FA4-B174-D0E1F7674FA5}">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8499210-CF38-4629-BD8F-2C83E0F10039}" type="sibTrans" cxnId="{7E03B3EA-253D-4FA4-B174-D0E1F7674FA5}">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D8AE9F0C-3257-42BC-ABA8-03EB033CF7EE}">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 formulation</a:t>
          </a:r>
        </a:p>
      </dgm:t>
    </dgm:pt>
    <dgm:pt modelId="{2581AF2E-E098-448E-A65B-90D02F2D6661}" type="parTrans" cxnId="{ED5A82DE-D6DE-4ED7-8835-65CE82FE8070}">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C484986-BC66-45D8-BFE8-DAB2B6001D63}" type="sibTrans" cxnId="{ED5A82DE-D6DE-4ED7-8835-65CE82FE8070}">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EE810A08-DE85-4004-8352-0F51BFBFA7BE}">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Mathematical model</a:t>
          </a:r>
        </a:p>
      </dgm:t>
    </dgm:pt>
    <dgm:pt modelId="{D3D76921-FB57-4B1C-92D8-0269B70A3073}" type="parTrans" cxnId="{47950DD9-DD99-48B8-81EA-E8A8E441D762}">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92FD1221-FA42-43E0-9746-403A027925EE}" type="sibTrans" cxnId="{47950DD9-DD99-48B8-81EA-E8A8E441D762}">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56B91017-639B-437E-B1DF-E3E64EEC7264}">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Variables and factors translation</a:t>
          </a:r>
        </a:p>
      </dgm:t>
    </dgm:pt>
    <dgm:pt modelId="{95D19E94-BA90-43DF-82C0-5378C6B7D967}" type="parTrans" cxnId="{D183D617-81EA-420B-96EA-C2BF7058B039}">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12BE946F-9F04-4F89-B2F7-3460D25ED859}" type="sibTrans" cxnId="{D183D617-81EA-420B-96EA-C2BF7058B039}">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8DA8DEA3-0DDE-488C-A679-99615F458F29}">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Multi-objective problem solving</a:t>
          </a:r>
        </a:p>
      </dgm:t>
    </dgm:pt>
    <dgm:pt modelId="{12E54C7C-549C-409F-A762-01B35FDEC645}" type="parTrans" cxnId="{1FBF978D-91FC-4D52-847D-67A644486109}">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D1F63208-5228-4E17-B75A-CEC32F2FE388}" type="sibTrans" cxnId="{1FBF978D-91FC-4D52-847D-67A644486109}">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503796C2-C261-4360-AF18-CD91812B8C9C}">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 and attributes</a:t>
          </a:r>
        </a:p>
      </dgm:t>
    </dgm:pt>
    <dgm:pt modelId="{551608EC-D5AB-465E-8208-A8A6856F5096}" type="parTrans" cxnId="{84542455-7EEC-41A5-95F8-43D9E2206F4D}">
      <dgm:prSet/>
      <dgm:spPr/>
      <dgm:t>
        <a:bodyPr/>
        <a:lstStyle/>
        <a:p>
          <a:endParaRPr lang="en-US" sz="2000"/>
        </a:p>
      </dgm:t>
    </dgm:pt>
    <dgm:pt modelId="{32F89D8F-FF73-4ED7-8EDB-6F5FD16EA47E}" type="sibTrans" cxnId="{84542455-7EEC-41A5-95F8-43D9E2206F4D}">
      <dgm:prSet/>
      <dgm:spPr/>
      <dgm:t>
        <a:bodyPr/>
        <a:lstStyle/>
        <a:p>
          <a:endParaRPr lang="en-US" sz="2000"/>
        </a:p>
      </dgm:t>
    </dgm:pt>
    <dgm:pt modelId="{B724BB5C-E34A-4918-A062-327B9ED70E5C}">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Pareto optimality</a:t>
          </a:r>
        </a:p>
      </dgm:t>
    </dgm:pt>
    <dgm:pt modelId="{1FF799FB-0D9B-49B0-8943-9C5C8FBC5385}" type="sibTrans" cxnId="{E2224549-C6DD-4AFC-82AB-15CB9B608D5D}">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675DB8FB-7E3B-4F8D-9193-3572EC91E736}" type="parTrans" cxnId="{E2224549-C6DD-4AFC-82AB-15CB9B608D5D}">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857E894-01AE-4A91-B7FD-0D9AC912503E}">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 (solver)</a:t>
          </a:r>
        </a:p>
      </dgm:t>
    </dgm:pt>
    <dgm:pt modelId="{C84CC792-EC3B-4F20-927E-D19F1A732DBC}" type="sibTrans" cxnId="{81AA55CB-C813-49D1-B5A1-1B20BA0D6A17}">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9EB89487-ADF7-4943-8A1A-C9641C33420A}" type="parTrans" cxnId="{81AA55CB-C813-49D1-B5A1-1B20BA0D6A17}">
      <dgm:prSet/>
      <dgm:spPr/>
      <dgm:t>
        <a:bodyPr/>
        <a:lstStyle/>
        <a:p>
          <a:endPar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CD2CA081-F1B4-4592-950F-36386686F829}">
      <dgm:prSet phldrT="[Text]" custT="1"/>
      <dgm:spPr/>
      <dgm:t>
        <a:bodyPr/>
        <a:lstStyle/>
        <a:p>
          <a:r>
            <a:rPr lang="en-US"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Model Verification and Validation</a:t>
          </a:r>
        </a:p>
      </dgm:t>
    </dgm:pt>
    <dgm:pt modelId="{C0C3A956-DB50-48A8-9151-B60363482137}" type="parTrans" cxnId="{44FD06F7-4808-4934-85F9-28C44125E58E}">
      <dgm:prSet/>
      <dgm:spPr/>
      <dgm:t>
        <a:bodyPr/>
        <a:lstStyle/>
        <a:p>
          <a:endParaRPr lang="en-US" sz="2000"/>
        </a:p>
      </dgm:t>
    </dgm:pt>
    <dgm:pt modelId="{D396091C-2EB6-43BF-A83F-1F1721FBA527}" type="sibTrans" cxnId="{44FD06F7-4808-4934-85F9-28C44125E58E}">
      <dgm:prSet/>
      <dgm:spPr/>
      <dgm:t>
        <a:bodyPr/>
        <a:lstStyle/>
        <a:p>
          <a:endParaRPr lang="en-US" sz="2000"/>
        </a:p>
      </dgm:t>
    </dgm:pt>
    <dgm:pt modelId="{E3E6D9D3-A6B6-4CC6-828E-BC76CDB094BD}">
      <dgm:prSet custT="1"/>
      <dgm:spPr>
        <a:solidFill>
          <a:prstClr val="white">
            <a:alpha val="90000"/>
            <a:hueOff val="0"/>
            <a:satOff val="0"/>
            <a:lumOff val="0"/>
            <a:alphaOff val="0"/>
          </a:prstClr>
        </a:solidFill>
        <a:ln w="12700" cap="flat" cmpd="sng" algn="ctr">
          <a:solidFill>
            <a:srgbClr val="4472C4">
              <a:hueOff val="0"/>
              <a:satOff val="0"/>
              <a:lumOff val="0"/>
              <a:alphaOff val="0"/>
            </a:srgbClr>
          </a:solidFill>
          <a:prstDash val="solid"/>
          <a:miter lim="800000"/>
        </a:ln>
        <a:effectLst/>
      </dgm:spPr>
      <dgm:t>
        <a:bodyPr spcFirstLastPara="0" vert="horz" wrap="square" lIns="113792" tIns="10160" rIns="10160" bIns="10160" numCol="1" spcCol="1270" anchor="ctr" anchorCtr="0"/>
        <a:lstStyle/>
        <a:p>
          <a:pPr marL="171450" lvl="1" indent="-171450" algn="l" defTabSz="711200">
            <a:lnSpc>
              <a:spcPct val="90000"/>
            </a:lnSpc>
            <a:spcBef>
              <a:spcPct val="0"/>
            </a:spcBef>
            <a:spcAft>
              <a:spcPct val="15000"/>
            </a:spcAft>
            <a:buChar char="•"/>
          </a:pPr>
          <a:r>
            <a:rPr lang="en-US" sz="1600" b="1" kern="1200" dirty="0">
              <a:solidFill>
                <a:prstClr val="black">
                  <a:hueOff val="0"/>
                  <a:satOff val="0"/>
                  <a:lumOff val="0"/>
                  <a:alphaOff val="0"/>
                </a:prst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Post optimization</a:t>
          </a:r>
        </a:p>
      </dgm:t>
    </dgm:pt>
    <dgm:pt modelId="{9326C459-D14D-472D-B44C-C47215D9B9A5}" type="parTrans" cxnId="{B4BD83F1-A04B-4528-BA93-06A7DA1D02CB}">
      <dgm:prSet/>
      <dgm:spPr/>
      <dgm:t>
        <a:bodyPr/>
        <a:lstStyle/>
        <a:p>
          <a:endParaRPr lang="en-US"/>
        </a:p>
      </dgm:t>
    </dgm:pt>
    <dgm:pt modelId="{65DD75C2-0EFD-4086-959B-0C5BA0B25FDE}" type="sibTrans" cxnId="{B4BD83F1-A04B-4528-BA93-06A7DA1D02CB}">
      <dgm:prSet/>
      <dgm:spPr/>
      <dgm:t>
        <a:bodyPr/>
        <a:lstStyle/>
        <a:p>
          <a:endParaRPr lang="en-US"/>
        </a:p>
      </dgm:t>
    </dgm:pt>
    <dgm:pt modelId="{F5C9BAE2-C32F-4336-8B5B-86241C349F55}" type="pres">
      <dgm:prSet presAssocID="{F5744B17-8F73-468C-BAC1-7E2A0108DB70}" presName="linearFlow" presStyleCnt="0">
        <dgm:presLayoutVars>
          <dgm:dir/>
          <dgm:animLvl val="lvl"/>
          <dgm:resizeHandles val="exact"/>
        </dgm:presLayoutVars>
      </dgm:prSet>
      <dgm:spPr/>
    </dgm:pt>
    <dgm:pt modelId="{6759F471-19EF-4698-814E-9DCAC247A066}" type="pres">
      <dgm:prSet presAssocID="{17FB6461-86A0-469C-B57D-5F29365FA767}" presName="composite" presStyleCnt="0"/>
      <dgm:spPr/>
    </dgm:pt>
    <dgm:pt modelId="{44801175-30B9-4114-B498-D0EFFD679D3D}" type="pres">
      <dgm:prSet presAssocID="{17FB6461-86A0-469C-B57D-5F29365FA767}" presName="parentText" presStyleLbl="alignNode1" presStyleIdx="0" presStyleCnt="4" custScaleX="150469" custScaleY="125948">
        <dgm:presLayoutVars>
          <dgm:chMax val="1"/>
          <dgm:bulletEnabled val="1"/>
        </dgm:presLayoutVars>
      </dgm:prSet>
      <dgm:spPr/>
    </dgm:pt>
    <dgm:pt modelId="{7C43D3B8-D7A7-47BF-AB89-FBBF7D669DFF}" type="pres">
      <dgm:prSet presAssocID="{17FB6461-86A0-469C-B57D-5F29365FA767}" presName="descendantText" presStyleLbl="alignAcc1" presStyleIdx="0" presStyleCnt="4">
        <dgm:presLayoutVars>
          <dgm:bulletEnabled val="1"/>
        </dgm:presLayoutVars>
      </dgm:prSet>
      <dgm:spPr/>
    </dgm:pt>
    <dgm:pt modelId="{A514C3DC-3C58-44CB-89B3-494E38BA1076}" type="pres">
      <dgm:prSet presAssocID="{09D47C12-5923-49D8-951D-A069F3C723F9}" presName="sp" presStyleCnt="0"/>
      <dgm:spPr/>
    </dgm:pt>
    <dgm:pt modelId="{4FCB5A09-E267-4AAF-B25E-1829C41A15DA}" type="pres">
      <dgm:prSet presAssocID="{D8AE9F0C-3257-42BC-ABA8-03EB033CF7EE}" presName="composite" presStyleCnt="0"/>
      <dgm:spPr/>
    </dgm:pt>
    <dgm:pt modelId="{9D685409-B396-430B-9901-83E29F161C88}" type="pres">
      <dgm:prSet presAssocID="{D8AE9F0C-3257-42BC-ABA8-03EB033CF7EE}" presName="parentText" presStyleLbl="alignNode1" presStyleIdx="1" presStyleCnt="4" custScaleX="150469" custScaleY="116938">
        <dgm:presLayoutVars>
          <dgm:chMax val="1"/>
          <dgm:bulletEnabled val="1"/>
        </dgm:presLayoutVars>
      </dgm:prSet>
      <dgm:spPr/>
    </dgm:pt>
    <dgm:pt modelId="{3D1B2875-6018-4CEB-BAD0-9B99D9BAF305}" type="pres">
      <dgm:prSet presAssocID="{D8AE9F0C-3257-42BC-ABA8-03EB033CF7EE}" presName="descendantText" presStyleLbl="alignAcc1" presStyleIdx="1" presStyleCnt="4">
        <dgm:presLayoutVars>
          <dgm:bulletEnabled val="1"/>
        </dgm:presLayoutVars>
      </dgm:prSet>
      <dgm:spPr/>
    </dgm:pt>
    <dgm:pt modelId="{47569A81-1454-4D45-8358-6D0466C9317F}" type="pres">
      <dgm:prSet presAssocID="{3C484986-BC66-45D8-BFE8-DAB2B6001D63}" presName="sp" presStyleCnt="0"/>
      <dgm:spPr/>
    </dgm:pt>
    <dgm:pt modelId="{2F04488F-9128-4E40-8C46-37A438CACFE6}" type="pres">
      <dgm:prSet presAssocID="{8DA8DEA3-0DDE-488C-A679-99615F458F29}" presName="composite" presStyleCnt="0"/>
      <dgm:spPr/>
    </dgm:pt>
    <dgm:pt modelId="{B00547FA-98CB-4DA8-88EC-DF61D74CAB5E}" type="pres">
      <dgm:prSet presAssocID="{8DA8DEA3-0DDE-488C-A679-99615F458F29}" presName="parentText" presStyleLbl="alignNode1" presStyleIdx="2" presStyleCnt="4" custScaleX="165744" custScaleY="137785">
        <dgm:presLayoutVars>
          <dgm:chMax val="1"/>
          <dgm:bulletEnabled val="1"/>
        </dgm:presLayoutVars>
      </dgm:prSet>
      <dgm:spPr/>
    </dgm:pt>
    <dgm:pt modelId="{6DAA2F7C-909B-4523-9A0A-1B880277B354}" type="pres">
      <dgm:prSet presAssocID="{8DA8DEA3-0DDE-488C-A679-99615F458F29}" presName="descendantText" presStyleLbl="alignAcc1" presStyleIdx="2" presStyleCnt="4">
        <dgm:presLayoutVars>
          <dgm:bulletEnabled val="1"/>
        </dgm:presLayoutVars>
      </dgm:prSet>
      <dgm:spPr/>
    </dgm:pt>
    <dgm:pt modelId="{EBB4D996-50AF-4E7A-B9C7-45645B2BC0D3}" type="pres">
      <dgm:prSet presAssocID="{D1F63208-5228-4E17-B75A-CEC32F2FE388}" presName="sp" presStyleCnt="0"/>
      <dgm:spPr/>
    </dgm:pt>
    <dgm:pt modelId="{B8F822CF-AB3A-4B89-9E73-6FC09D530739}" type="pres">
      <dgm:prSet presAssocID="{CD2CA081-F1B4-4592-950F-36386686F829}" presName="composite" presStyleCnt="0"/>
      <dgm:spPr/>
    </dgm:pt>
    <dgm:pt modelId="{EC1A74FC-0AE5-42DF-8429-89B11CA327B5}" type="pres">
      <dgm:prSet presAssocID="{CD2CA081-F1B4-4592-950F-36386686F829}" presName="parentText" presStyleLbl="alignNode1" presStyleIdx="3" presStyleCnt="4" custScaleX="177720" custScaleY="147038">
        <dgm:presLayoutVars>
          <dgm:chMax val="1"/>
          <dgm:bulletEnabled val="1"/>
        </dgm:presLayoutVars>
      </dgm:prSet>
      <dgm:spPr/>
    </dgm:pt>
    <dgm:pt modelId="{FDC96F3C-F396-4288-9663-9E6320ED3EB3}" type="pres">
      <dgm:prSet presAssocID="{CD2CA081-F1B4-4592-950F-36386686F829}" presName="descendantText" presStyleLbl="alignAcc1" presStyleIdx="3" presStyleCnt="4">
        <dgm:presLayoutVars>
          <dgm:bulletEnabled val="1"/>
        </dgm:presLayoutVars>
      </dgm:prSet>
      <dgm:spPr>
        <a:xfrm rot="5400000">
          <a:off x="4137504" y="624737"/>
          <a:ext cx="842734" cy="7220440"/>
        </a:xfrm>
        <a:prstGeom prst="round2SameRect">
          <a:avLst/>
        </a:prstGeom>
      </dgm:spPr>
    </dgm:pt>
  </dgm:ptLst>
  <dgm:cxnLst>
    <dgm:cxn modelId="{11CAF20C-486F-4247-BBF7-A1F8EF9C6658}" type="presOf" srcId="{8DA8DEA3-0DDE-488C-A679-99615F458F29}" destId="{B00547FA-98CB-4DA8-88EC-DF61D74CAB5E}" srcOrd="0" destOrd="0" presId="urn:microsoft.com/office/officeart/2005/8/layout/chevron2"/>
    <dgm:cxn modelId="{D183D617-81EA-420B-96EA-C2BF7058B039}" srcId="{D8AE9F0C-3257-42BC-ABA8-03EB033CF7EE}" destId="{56B91017-639B-437E-B1DF-E3E64EEC7264}" srcOrd="1" destOrd="0" parTransId="{95D19E94-BA90-43DF-82C0-5378C6B7D967}" sibTransId="{12BE946F-9F04-4F89-B2F7-3460D25ED859}"/>
    <dgm:cxn modelId="{3F668D1C-7B08-4648-B78A-76B084943102}" type="presOf" srcId="{EE810A08-DE85-4004-8352-0F51BFBFA7BE}" destId="{3D1B2875-6018-4CEB-BAD0-9B99D9BAF305}" srcOrd="0" destOrd="0" presId="urn:microsoft.com/office/officeart/2005/8/layout/chevron2"/>
    <dgm:cxn modelId="{89AEDA25-FF09-4BA3-A5DD-24224C14D367}" type="presOf" srcId="{F5744B17-8F73-468C-BAC1-7E2A0108DB70}" destId="{F5C9BAE2-C32F-4336-8B5B-86241C349F55}" srcOrd="0" destOrd="0" presId="urn:microsoft.com/office/officeart/2005/8/layout/chevron2"/>
    <dgm:cxn modelId="{7C0C193A-9BC8-4C3B-9E28-04DF60D1B16D}" type="presOf" srcId="{17FB6461-86A0-469C-B57D-5F29365FA767}" destId="{44801175-30B9-4114-B498-D0EFFD679D3D}" srcOrd="0" destOrd="0" presId="urn:microsoft.com/office/officeart/2005/8/layout/chevron2"/>
    <dgm:cxn modelId="{E2224549-C6DD-4AFC-82AB-15CB9B608D5D}" srcId="{8DA8DEA3-0DDE-488C-A679-99615F458F29}" destId="{B724BB5C-E34A-4918-A062-327B9ED70E5C}" srcOrd="0" destOrd="0" parTransId="{675DB8FB-7E3B-4F8D-9193-3572EC91E736}" sibTransId="{1FF799FB-0D9B-49B0-8943-9C5C8FBC5385}"/>
    <dgm:cxn modelId="{BBF75170-0185-4A19-A458-282E0CB70012}" type="presOf" srcId="{D8AE9F0C-3257-42BC-ABA8-03EB033CF7EE}" destId="{9D685409-B396-430B-9901-83E29F161C88}" srcOrd="0" destOrd="0" presId="urn:microsoft.com/office/officeart/2005/8/layout/chevron2"/>
    <dgm:cxn modelId="{84542455-7EEC-41A5-95F8-43D9E2206F4D}" srcId="{17FB6461-86A0-469C-B57D-5F29365FA767}" destId="{503796C2-C261-4360-AF18-CD91812B8C9C}" srcOrd="2" destOrd="0" parTransId="{551608EC-D5AB-465E-8208-A8A6856F5096}" sibTransId="{32F89D8F-FF73-4ED7-8EDB-6F5FD16EA47E}"/>
    <dgm:cxn modelId="{1FBF978D-91FC-4D52-847D-67A644486109}" srcId="{F5744B17-8F73-468C-BAC1-7E2A0108DB70}" destId="{8DA8DEA3-0DDE-488C-A679-99615F458F29}" srcOrd="2" destOrd="0" parTransId="{12E54C7C-549C-409F-A762-01B35FDEC645}" sibTransId="{D1F63208-5228-4E17-B75A-CEC32F2FE388}"/>
    <dgm:cxn modelId="{E58A23AE-4925-4C89-80A9-6569EFE27468}" srcId="{17FB6461-86A0-469C-B57D-5F29365FA767}" destId="{21F3B2D6-E4E4-4381-B668-C38E2966A999}" srcOrd="0" destOrd="0" parTransId="{158C8240-38EC-4C92-A467-2AABAE9D9649}" sibTransId="{0B2FC45D-67B5-4814-9CAE-1B7B37D01387}"/>
    <dgm:cxn modelId="{5EBBD1B5-1115-44D2-BA68-B680FA4D8135}" type="presOf" srcId="{56B91017-639B-437E-B1DF-E3E64EEC7264}" destId="{3D1B2875-6018-4CEB-BAD0-9B99D9BAF305}" srcOrd="0" destOrd="1" presId="urn:microsoft.com/office/officeart/2005/8/layout/chevron2"/>
    <dgm:cxn modelId="{F3DA70C7-48F0-487B-9306-20579A5C2157}" type="presOf" srcId="{46DCFAA5-B0C0-4117-9E80-7C9394B176EF}" destId="{7C43D3B8-D7A7-47BF-AB89-FBBF7D669DFF}" srcOrd="0" destOrd="1" presId="urn:microsoft.com/office/officeart/2005/8/layout/chevron2"/>
    <dgm:cxn modelId="{F2C225CB-9D7C-40D4-8B57-12A71822DAF8}" type="presOf" srcId="{3857E894-01AE-4A91-B7FD-0D9AC912503E}" destId="{6DAA2F7C-909B-4523-9A0A-1B880277B354}" srcOrd="0" destOrd="1" presId="urn:microsoft.com/office/officeart/2005/8/layout/chevron2"/>
    <dgm:cxn modelId="{81AA55CB-C813-49D1-B5A1-1B20BA0D6A17}" srcId="{8DA8DEA3-0DDE-488C-A679-99615F458F29}" destId="{3857E894-01AE-4A91-B7FD-0D9AC912503E}" srcOrd="1" destOrd="0" parTransId="{9EB89487-ADF7-4943-8A1A-C9641C33420A}" sibTransId="{C84CC792-EC3B-4F20-927E-D19F1A732DBC}"/>
    <dgm:cxn modelId="{4CC545CC-9ED1-4980-B21C-D5DA29F6C17E}" type="presOf" srcId="{503796C2-C261-4360-AF18-CD91812B8C9C}" destId="{7C43D3B8-D7A7-47BF-AB89-FBBF7D669DFF}" srcOrd="0" destOrd="2" presId="urn:microsoft.com/office/officeart/2005/8/layout/chevron2"/>
    <dgm:cxn modelId="{C74318CF-AF09-4E76-93E8-ADCF770A2532}" type="presOf" srcId="{21F3B2D6-E4E4-4381-B668-C38E2966A999}" destId="{7C43D3B8-D7A7-47BF-AB89-FBBF7D669DFF}" srcOrd="0" destOrd="0" presId="urn:microsoft.com/office/officeart/2005/8/layout/chevron2"/>
    <dgm:cxn modelId="{E3B31ACF-7DD8-4D7F-8A03-55B28A4A8F52}" type="presOf" srcId="{CD2CA081-F1B4-4592-950F-36386686F829}" destId="{EC1A74FC-0AE5-42DF-8429-89B11CA327B5}" srcOrd="0" destOrd="0" presId="urn:microsoft.com/office/officeart/2005/8/layout/chevron2"/>
    <dgm:cxn modelId="{47950DD9-DD99-48B8-81EA-E8A8E441D762}" srcId="{D8AE9F0C-3257-42BC-ABA8-03EB033CF7EE}" destId="{EE810A08-DE85-4004-8352-0F51BFBFA7BE}" srcOrd="0" destOrd="0" parTransId="{D3D76921-FB57-4B1C-92D8-0269B70A3073}" sibTransId="{92FD1221-FA42-43E0-9746-403A027925EE}"/>
    <dgm:cxn modelId="{ED5A82DE-D6DE-4ED7-8835-65CE82FE8070}" srcId="{F5744B17-8F73-468C-BAC1-7E2A0108DB70}" destId="{D8AE9F0C-3257-42BC-ABA8-03EB033CF7EE}" srcOrd="1" destOrd="0" parTransId="{2581AF2E-E098-448E-A65B-90D02F2D6661}" sibTransId="{3C484986-BC66-45D8-BFE8-DAB2B6001D63}"/>
    <dgm:cxn modelId="{927017E2-269A-4E5C-8FBF-FC57381E93A3}" type="presOf" srcId="{E3E6D9D3-A6B6-4CC6-828E-BC76CDB094BD}" destId="{FDC96F3C-F396-4288-9663-9E6320ED3EB3}" srcOrd="0" destOrd="0" presId="urn:microsoft.com/office/officeart/2005/8/layout/chevron2"/>
    <dgm:cxn modelId="{EFD477E4-1A9A-4531-9AE6-E5D2B725FB93}" srcId="{F5744B17-8F73-468C-BAC1-7E2A0108DB70}" destId="{17FB6461-86A0-469C-B57D-5F29365FA767}" srcOrd="0" destOrd="0" parTransId="{45AF9CE9-3946-448E-BBA6-CEFF5241ED80}" sibTransId="{09D47C12-5923-49D8-951D-A069F3C723F9}"/>
    <dgm:cxn modelId="{7E03B3EA-253D-4FA4-B174-D0E1F7674FA5}" srcId="{17FB6461-86A0-469C-B57D-5F29365FA767}" destId="{46DCFAA5-B0C0-4117-9E80-7C9394B176EF}" srcOrd="1" destOrd="0" parTransId="{B7560626-5CD0-4332-8700-816D785648B6}" sibTransId="{38499210-CF38-4629-BD8F-2C83E0F10039}"/>
    <dgm:cxn modelId="{B357B8ED-0B5A-4B17-ACDB-C411F1125339}" type="presOf" srcId="{B724BB5C-E34A-4918-A062-327B9ED70E5C}" destId="{6DAA2F7C-909B-4523-9A0A-1B880277B354}" srcOrd="0" destOrd="0" presId="urn:microsoft.com/office/officeart/2005/8/layout/chevron2"/>
    <dgm:cxn modelId="{B4BD83F1-A04B-4528-BA93-06A7DA1D02CB}" srcId="{CD2CA081-F1B4-4592-950F-36386686F829}" destId="{E3E6D9D3-A6B6-4CC6-828E-BC76CDB094BD}" srcOrd="0" destOrd="0" parTransId="{9326C459-D14D-472D-B44C-C47215D9B9A5}" sibTransId="{65DD75C2-0EFD-4086-959B-0C5BA0B25FDE}"/>
    <dgm:cxn modelId="{44FD06F7-4808-4934-85F9-28C44125E58E}" srcId="{F5744B17-8F73-468C-BAC1-7E2A0108DB70}" destId="{CD2CA081-F1B4-4592-950F-36386686F829}" srcOrd="3" destOrd="0" parTransId="{C0C3A956-DB50-48A8-9151-B60363482137}" sibTransId="{D396091C-2EB6-43BF-A83F-1F1721FBA527}"/>
    <dgm:cxn modelId="{7EB6B92C-3C21-4645-A7C3-214D756221DB}" type="presParOf" srcId="{F5C9BAE2-C32F-4336-8B5B-86241C349F55}" destId="{6759F471-19EF-4698-814E-9DCAC247A066}" srcOrd="0" destOrd="0" presId="urn:microsoft.com/office/officeart/2005/8/layout/chevron2"/>
    <dgm:cxn modelId="{96A1C3A5-46D4-4678-AF83-559EF1584F82}" type="presParOf" srcId="{6759F471-19EF-4698-814E-9DCAC247A066}" destId="{44801175-30B9-4114-B498-D0EFFD679D3D}" srcOrd="0" destOrd="0" presId="urn:microsoft.com/office/officeart/2005/8/layout/chevron2"/>
    <dgm:cxn modelId="{56DC1416-86C9-4B7B-9613-69C8FF32B332}" type="presParOf" srcId="{6759F471-19EF-4698-814E-9DCAC247A066}" destId="{7C43D3B8-D7A7-47BF-AB89-FBBF7D669DFF}" srcOrd="1" destOrd="0" presId="urn:microsoft.com/office/officeart/2005/8/layout/chevron2"/>
    <dgm:cxn modelId="{D148B481-68DE-4A31-87CC-D6CB74548D31}" type="presParOf" srcId="{F5C9BAE2-C32F-4336-8B5B-86241C349F55}" destId="{A514C3DC-3C58-44CB-89B3-494E38BA1076}" srcOrd="1" destOrd="0" presId="urn:microsoft.com/office/officeart/2005/8/layout/chevron2"/>
    <dgm:cxn modelId="{416D55C6-42AE-42D8-8A57-B124E73E7463}" type="presParOf" srcId="{F5C9BAE2-C32F-4336-8B5B-86241C349F55}" destId="{4FCB5A09-E267-4AAF-B25E-1829C41A15DA}" srcOrd="2" destOrd="0" presId="urn:microsoft.com/office/officeart/2005/8/layout/chevron2"/>
    <dgm:cxn modelId="{119B79EC-4053-4515-97CD-517CABCE4340}" type="presParOf" srcId="{4FCB5A09-E267-4AAF-B25E-1829C41A15DA}" destId="{9D685409-B396-430B-9901-83E29F161C88}" srcOrd="0" destOrd="0" presId="urn:microsoft.com/office/officeart/2005/8/layout/chevron2"/>
    <dgm:cxn modelId="{B5B728BB-DDAE-4558-9806-112BDBE03B5F}" type="presParOf" srcId="{4FCB5A09-E267-4AAF-B25E-1829C41A15DA}" destId="{3D1B2875-6018-4CEB-BAD0-9B99D9BAF305}" srcOrd="1" destOrd="0" presId="urn:microsoft.com/office/officeart/2005/8/layout/chevron2"/>
    <dgm:cxn modelId="{5319F74A-8F85-48AE-91C7-F37BB1D72193}" type="presParOf" srcId="{F5C9BAE2-C32F-4336-8B5B-86241C349F55}" destId="{47569A81-1454-4D45-8358-6D0466C9317F}" srcOrd="3" destOrd="0" presId="urn:microsoft.com/office/officeart/2005/8/layout/chevron2"/>
    <dgm:cxn modelId="{0B45DEE6-177C-4499-9220-6D2080A9C2F3}" type="presParOf" srcId="{F5C9BAE2-C32F-4336-8B5B-86241C349F55}" destId="{2F04488F-9128-4E40-8C46-37A438CACFE6}" srcOrd="4" destOrd="0" presId="urn:microsoft.com/office/officeart/2005/8/layout/chevron2"/>
    <dgm:cxn modelId="{6C6C9089-F333-46FC-AEC0-6E6B654CDF7F}" type="presParOf" srcId="{2F04488F-9128-4E40-8C46-37A438CACFE6}" destId="{B00547FA-98CB-4DA8-88EC-DF61D74CAB5E}" srcOrd="0" destOrd="0" presId="urn:microsoft.com/office/officeart/2005/8/layout/chevron2"/>
    <dgm:cxn modelId="{2C023735-105E-4F13-BF3A-75E37AB19D8E}" type="presParOf" srcId="{2F04488F-9128-4E40-8C46-37A438CACFE6}" destId="{6DAA2F7C-909B-4523-9A0A-1B880277B354}" srcOrd="1" destOrd="0" presId="urn:microsoft.com/office/officeart/2005/8/layout/chevron2"/>
    <dgm:cxn modelId="{F21C50D4-1F72-465B-B09C-263DAF81D173}" type="presParOf" srcId="{F5C9BAE2-C32F-4336-8B5B-86241C349F55}" destId="{EBB4D996-50AF-4E7A-B9C7-45645B2BC0D3}" srcOrd="5" destOrd="0" presId="urn:microsoft.com/office/officeart/2005/8/layout/chevron2"/>
    <dgm:cxn modelId="{7836D280-0113-449B-B48A-7139940B4A40}" type="presParOf" srcId="{F5C9BAE2-C32F-4336-8B5B-86241C349F55}" destId="{B8F822CF-AB3A-4B89-9E73-6FC09D530739}" srcOrd="6" destOrd="0" presId="urn:microsoft.com/office/officeart/2005/8/layout/chevron2"/>
    <dgm:cxn modelId="{9B10496D-8FE3-4E0A-B69F-8F302D73AA52}" type="presParOf" srcId="{B8F822CF-AB3A-4B89-9E73-6FC09D530739}" destId="{EC1A74FC-0AE5-42DF-8429-89B11CA327B5}" srcOrd="0" destOrd="0" presId="urn:microsoft.com/office/officeart/2005/8/layout/chevron2"/>
    <dgm:cxn modelId="{5FCAE032-0E9D-486B-A95F-AA8FD9EF1A35}" type="presParOf" srcId="{B8F822CF-AB3A-4B89-9E73-6FC09D530739}" destId="{FDC96F3C-F396-4288-9663-9E6320ED3EB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01175-30B9-4114-B498-D0EFFD679D3D}">
      <dsp:nvSpPr>
        <dsp:cNvPr id="0" name=""/>
        <dsp:cNvSpPr/>
      </dsp:nvSpPr>
      <dsp:spPr>
        <a:xfrm rot="5400000">
          <a:off x="523119" y="-794694"/>
          <a:ext cx="1554119" cy="9505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Problem definition</a:t>
          </a:r>
        </a:p>
      </dsp:txBody>
      <dsp:txXfrm rot="-5400000">
        <a:off x="824882" y="-621160"/>
        <a:ext cx="950594" cy="603525"/>
      </dsp:txXfrm>
    </dsp:sp>
    <dsp:sp modelId="{7C43D3B8-D7A7-47BF-AB89-FBBF7D669DFF}">
      <dsp:nvSpPr>
        <dsp:cNvPr id="0" name=""/>
        <dsp:cNvSpPr/>
      </dsp:nvSpPr>
      <dsp:spPr>
        <a:xfrm rot="5400000">
          <a:off x="4909276" y="-4229585"/>
          <a:ext cx="687679" cy="727411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 structuring</a:t>
          </a:r>
        </a:p>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Constraints and decision variables</a:t>
          </a:r>
        </a:p>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 and attributes</a:t>
          </a:r>
        </a:p>
      </dsp:txBody>
      <dsp:txXfrm rot="-5400000">
        <a:off x="1616056" y="-902795"/>
        <a:ext cx="7240549" cy="620539"/>
      </dsp:txXfrm>
    </dsp:sp>
    <dsp:sp modelId="{9D685409-B396-430B-9901-83E29F161C88}">
      <dsp:nvSpPr>
        <dsp:cNvPr id="0" name=""/>
        <dsp:cNvSpPr/>
      </dsp:nvSpPr>
      <dsp:spPr>
        <a:xfrm rot="5400000">
          <a:off x="630320" y="571794"/>
          <a:ext cx="1339717" cy="95059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 formulation</a:t>
          </a:r>
        </a:p>
      </dsp:txBody>
      <dsp:txXfrm rot="-5400000">
        <a:off x="824882" y="852529"/>
        <a:ext cx="950594" cy="389123"/>
      </dsp:txXfrm>
    </dsp:sp>
    <dsp:sp modelId="{3D1B2875-6018-4CEB-BAD0-9B99D9BAF305}">
      <dsp:nvSpPr>
        <dsp:cNvPr id="0" name=""/>
        <dsp:cNvSpPr/>
      </dsp:nvSpPr>
      <dsp:spPr>
        <a:xfrm rot="5400000">
          <a:off x="4927263" y="-2836946"/>
          <a:ext cx="651706" cy="727411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Mathematical model</a:t>
          </a:r>
        </a:p>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Variables and factors translation</a:t>
          </a:r>
        </a:p>
      </dsp:txBody>
      <dsp:txXfrm rot="-5400000">
        <a:off x="1616057" y="506074"/>
        <a:ext cx="7242305" cy="588078"/>
      </dsp:txXfrm>
    </dsp:sp>
    <dsp:sp modelId="{B00547FA-98CB-4DA8-88EC-DF61D74CAB5E}">
      <dsp:nvSpPr>
        <dsp:cNvPr id="0" name=""/>
        <dsp:cNvSpPr/>
      </dsp:nvSpPr>
      <dsp:spPr>
        <a:xfrm rot="5400000">
          <a:off x="418445" y="2042958"/>
          <a:ext cx="1859968" cy="10470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Multi-objective problem solving</a:t>
          </a:r>
        </a:p>
      </dsp:txBody>
      <dsp:txXfrm rot="-5400000">
        <a:off x="824882" y="2160070"/>
        <a:ext cx="1047095" cy="812873"/>
      </dsp:txXfrm>
    </dsp:sp>
    <dsp:sp modelId="{6DAA2F7C-909B-4523-9A0A-1B880277B354}">
      <dsp:nvSpPr>
        <dsp:cNvPr id="0" name=""/>
        <dsp:cNvSpPr/>
      </dsp:nvSpPr>
      <dsp:spPr>
        <a:xfrm rot="5400000">
          <a:off x="4985175" y="-1429315"/>
          <a:ext cx="632382" cy="727411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Pareto optimality</a:t>
          </a:r>
        </a:p>
        <a:p>
          <a:pPr marL="171450" lvl="1" indent="-171450" algn="l" defTabSz="711200">
            <a:lnSpc>
              <a:spcPct val="90000"/>
            </a:lnSpc>
            <a:spcBef>
              <a:spcPct val="0"/>
            </a:spcBef>
            <a:spcAft>
              <a:spcPct val="15000"/>
            </a:spcAft>
            <a:buChar char="•"/>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 (solver)</a:t>
          </a:r>
        </a:p>
      </dsp:txBody>
      <dsp:txXfrm rot="-5400000">
        <a:off x="1664307" y="1922423"/>
        <a:ext cx="7243249" cy="570642"/>
      </dsp:txXfrm>
    </dsp:sp>
    <dsp:sp modelId="{EC1A74FC-0AE5-42DF-8429-89B11CA327B5}">
      <dsp:nvSpPr>
        <dsp:cNvPr id="0" name=""/>
        <dsp:cNvSpPr/>
      </dsp:nvSpPr>
      <dsp:spPr>
        <a:xfrm rot="5400000">
          <a:off x="327173" y="3913769"/>
          <a:ext cx="2118170" cy="112275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Model Verification and Validation</a:t>
          </a:r>
        </a:p>
      </dsp:txBody>
      <dsp:txXfrm rot="-5400000">
        <a:off x="824881" y="3977438"/>
        <a:ext cx="1122754" cy="995416"/>
      </dsp:txXfrm>
    </dsp:sp>
    <dsp:sp modelId="{FDC96F3C-F396-4288-9663-9E6320ED3EB3}">
      <dsp:nvSpPr>
        <dsp:cNvPr id="0" name=""/>
        <dsp:cNvSpPr/>
      </dsp:nvSpPr>
      <dsp:spPr>
        <a:xfrm rot="5400000">
          <a:off x="5002569" y="454433"/>
          <a:ext cx="673252" cy="7274119"/>
        </a:xfrm>
        <a:prstGeom prst="round2SameRect">
          <a:avLst/>
        </a:prstGeom>
        <a:solidFill>
          <a:prstClr val="white">
            <a:alpha val="90000"/>
            <a:hueOff val="0"/>
            <a:satOff val="0"/>
            <a:lumOff val="0"/>
            <a:alphaOff val="0"/>
          </a:prst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solidFill>
                <a:prstClr val="black">
                  <a:hueOff val="0"/>
                  <a:satOff val="0"/>
                  <a:lumOff val="0"/>
                  <a:alphaOff val="0"/>
                </a:prstClr>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Post optimization</a:t>
          </a:r>
        </a:p>
      </dsp:txBody>
      <dsp:txXfrm rot="-5400000">
        <a:off x="1702136" y="3787732"/>
        <a:ext cx="7241254" cy="60752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B0711-8AB9-FE9D-0D20-C84736BAEC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09D1FA-2F6F-4E54-A880-D38EC46E79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4E8005-B877-CC76-7127-79483CE68A4D}"/>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75D059F7-7176-5A60-88EC-09B53DBCA2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071D4-D74E-3B15-07BD-DDB48A64F2B7}"/>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3500485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55889-769E-C000-3C40-0CA613F237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673ABB-03CC-7410-799E-57238BFF38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80C77-D5FD-C628-9495-05B95D0E8B54}"/>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FE4FC66F-2230-DC97-355B-B98FEF5947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44611-48B7-50D0-D486-47E2D9673360}"/>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988079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FC16E-3AC2-2891-C596-0C15367319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3664E4-4B3E-5D10-3F47-6EF417747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F6AE5E-436C-5BFE-F837-7EC89711715B}"/>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82C83380-925B-5C5C-B8E1-A6D2C313FF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432185-BA68-94D1-AD3D-A27DF6956039}"/>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71115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72F9C-06AC-7810-3D74-16C6890A8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0E0234-15C5-D2E3-414F-262EAFB1B9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91A145-38AF-940A-6403-CF9E9DDDD1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355525-F3D6-A2DF-C6E4-6F31A6D7ED03}"/>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6" name="Footer Placeholder 5">
            <a:extLst>
              <a:ext uri="{FF2B5EF4-FFF2-40B4-BE49-F238E27FC236}">
                <a16:creationId xmlns:a16="http://schemas.microsoft.com/office/drawing/2014/main" id="{D4AF6C6E-09B5-E843-C6FE-5F8761A514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0D00DD-FF58-0A8B-5B74-4256FE19991C}"/>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340090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0BE75-72E0-E237-92F5-344C7A0352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73D841-6254-A5B1-F181-A0EA4846A0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B5CEC1-58E3-CBA6-97B8-25B4E4F37B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AE16D8-9133-214D-7006-18F62C303B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E8C020-A4AE-90AF-D0D5-F97AC935AA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D05280-C2FA-B3ED-4EBA-834215D9124B}"/>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8" name="Footer Placeholder 7">
            <a:extLst>
              <a:ext uri="{FF2B5EF4-FFF2-40B4-BE49-F238E27FC236}">
                <a16:creationId xmlns:a16="http://schemas.microsoft.com/office/drawing/2014/main" id="{1345F27B-A917-F389-6E4D-2C4C7BC35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8148DB-57ED-1C56-4048-D7B1680A314F}"/>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156482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ADD-8878-76B9-DF8E-841515C109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F30C45-75AE-AF6E-6FA1-B1D87997B45A}"/>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4" name="Footer Placeholder 3">
            <a:extLst>
              <a:ext uri="{FF2B5EF4-FFF2-40B4-BE49-F238E27FC236}">
                <a16:creationId xmlns:a16="http://schemas.microsoft.com/office/drawing/2014/main" id="{FDD3C546-D5CD-F53A-0CB2-21D8F56D92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93C47C-6AB5-8699-9E36-4C79D534675D}"/>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45858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A2D0F6-A2C7-19B7-3BFD-61F906620469}"/>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3" name="Footer Placeholder 2">
            <a:extLst>
              <a:ext uri="{FF2B5EF4-FFF2-40B4-BE49-F238E27FC236}">
                <a16:creationId xmlns:a16="http://schemas.microsoft.com/office/drawing/2014/main" id="{AF56CEC7-BF47-DA1F-6812-6E00A85F44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AC1A9B-8D38-5FE5-19BA-C81E4A515F9F}"/>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302520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19F5-B38E-3295-F057-80EAF62083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BC9F41-72A7-128E-B007-8AC4EB38E9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4D54B1-656E-9D1C-1826-D15D940BE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30E95E-B3E4-1AE4-7547-9B6D2375DCD1}"/>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6" name="Footer Placeholder 5">
            <a:extLst>
              <a:ext uri="{FF2B5EF4-FFF2-40B4-BE49-F238E27FC236}">
                <a16:creationId xmlns:a16="http://schemas.microsoft.com/office/drawing/2014/main" id="{DC6F833D-AB10-8DFA-51DB-CCA9F491AA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B163A-413B-9016-4739-C8A200C32687}"/>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3176918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B4E4-B451-C02E-8747-87B6C20763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298B47-93FE-08C5-6E7E-35BB4B7BB8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3BC1D0-C547-3A39-2F85-54398E8DC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FD27D9-BB09-FC35-D372-F9D83430A19D}"/>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6" name="Footer Placeholder 5">
            <a:extLst>
              <a:ext uri="{FF2B5EF4-FFF2-40B4-BE49-F238E27FC236}">
                <a16:creationId xmlns:a16="http://schemas.microsoft.com/office/drawing/2014/main" id="{7BAAF2D5-77E1-7E34-A701-78000A4E03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7FEC57-BA1F-1B19-6DA6-74D8777E99B2}"/>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426997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4715-C808-8975-3774-C1B404D2B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CCAD72-CE4C-3A31-1570-1BD05A2B47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FEA9E-080F-7F77-F068-6E471D35B970}"/>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878333A0-F496-2B06-30BF-865BDBB946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C733AB-D29F-8F99-65F9-C65AA743AC36}"/>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400924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14DF34-0CD9-98EF-2881-8470A2CFC9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C7845E-D6B2-95D8-F2F9-57ABDF02E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B6BB67-6550-44ED-9677-1AAAC1092FAA}"/>
              </a:ext>
            </a:extLst>
          </p:cNvPr>
          <p:cNvSpPr>
            <a:spLocks noGrp="1"/>
          </p:cNvSpPr>
          <p:nvPr>
            <p:ph type="dt" sz="half" idx="10"/>
          </p:nvPr>
        </p:nvSpPr>
        <p:spPr/>
        <p:txBody>
          <a:body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934EFFC9-52BF-639D-AEE6-9852129A4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C05CE-C13B-71A3-CC25-D0F27B1492AB}"/>
              </a:ext>
            </a:extLst>
          </p:cNvPr>
          <p:cNvSpPr>
            <a:spLocks noGrp="1"/>
          </p:cNvSpPr>
          <p:nvPr>
            <p:ph type="sldNum" sz="quarter" idx="12"/>
          </p:nvPr>
        </p:nvSpPr>
        <p:spPr/>
        <p:txBody>
          <a:bodyPr/>
          <a:lstStyle/>
          <a:p>
            <a:fld id="{CB343665-4D7B-4B14-97E1-E865AF2EF363}" type="slidenum">
              <a:rPr lang="en-US" smtClean="0"/>
              <a:t>‹#›</a:t>
            </a:fld>
            <a:endParaRPr lang="en-US"/>
          </a:p>
        </p:txBody>
      </p:sp>
    </p:spTree>
    <p:extLst>
      <p:ext uri="{BB962C8B-B14F-4D97-AF65-F5344CB8AC3E}">
        <p14:creationId xmlns:p14="http://schemas.microsoft.com/office/powerpoint/2010/main" val="2482434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648356-77BF-041B-B54A-C041EBCD6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D1455-2FC2-CFD4-4C28-47C29A46B2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50C41-F787-1906-C454-A1D7BCBC65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72A11-EB01-4112-9897-228C2EA7A800}" type="datetimeFigureOut">
              <a:rPr lang="en-US" smtClean="0"/>
              <a:t>11/11/2023</a:t>
            </a:fld>
            <a:endParaRPr lang="en-US"/>
          </a:p>
        </p:txBody>
      </p:sp>
      <p:sp>
        <p:nvSpPr>
          <p:cNvPr id="5" name="Footer Placeholder 4">
            <a:extLst>
              <a:ext uri="{FF2B5EF4-FFF2-40B4-BE49-F238E27FC236}">
                <a16:creationId xmlns:a16="http://schemas.microsoft.com/office/drawing/2014/main" id="{FE7F975A-8F66-7FC4-0E86-9E9AB6DE7D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7B5F15-B9A5-63F2-2133-F3689A09AD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343665-4D7B-4B14-97E1-E865AF2EF363}" type="slidenum">
              <a:rPr lang="en-US" smtClean="0"/>
              <a:t>‹#›</a:t>
            </a:fld>
            <a:endParaRPr lang="en-US"/>
          </a:p>
        </p:txBody>
      </p:sp>
    </p:spTree>
    <p:extLst>
      <p:ext uri="{BB962C8B-B14F-4D97-AF65-F5344CB8AC3E}">
        <p14:creationId xmlns:p14="http://schemas.microsoft.com/office/powerpoint/2010/main" val="1193269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1093" y="1048624"/>
            <a:ext cx="12029813" cy="5735637"/>
          </a:xfrm>
        </p:spPr>
        <p:txBody>
          <a:bodyPr>
            <a:normAutofit/>
          </a:bodyPr>
          <a:lstStyle/>
          <a:p>
            <a:pPr>
              <a:lnSpc>
                <a:spcPct val="150000"/>
              </a:lnSpc>
            </a:pPr>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Optimization‑based vulnerability reduction management model for pre-flood reconstruction planning of links in transportation networks considering equity, efficiency, and economic aspects</a:t>
            </a:r>
          </a:p>
          <a:p>
            <a:pPr>
              <a:lnSpc>
                <a:spcPct val="150000"/>
              </a:lnSpc>
            </a:pPr>
            <a:endPar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nSpc>
                <a:spcPct val="150000"/>
              </a:lnSpc>
            </a:pPr>
            <a:r>
              <a:rPr lang="en-US" sz="2800" dirty="0">
                <a:latin typeface="Times New Roman" panose="02020603050405020304" pitchFamily="18" charset="0"/>
                <a:cs typeface="Times New Roman" panose="02020603050405020304" pitchFamily="18" charset="0"/>
              </a:rPr>
              <a:t>Farshad Hesamfar</a:t>
            </a:r>
          </a:p>
        </p:txBody>
      </p:sp>
    </p:spTree>
    <p:extLst>
      <p:ext uri="{BB962C8B-B14F-4D97-AF65-F5344CB8AC3E}">
        <p14:creationId xmlns:p14="http://schemas.microsoft.com/office/powerpoint/2010/main" val="1866528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dirty="0">
                <a:latin typeface="Times New Roman" panose="02020603050405020304" pitchFamily="18" charset="0"/>
                <a:cs typeface="Times New Roman" panose="02020603050405020304" pitchFamily="18" charset="0"/>
              </a:rPr>
              <a:t>Introduction</a:t>
            </a: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92500" lnSpcReduction="20000"/>
          </a:bodyPr>
          <a:lstStyle/>
          <a:p>
            <a:pPr algn="l">
              <a:lnSpc>
                <a:spcPct val="150000"/>
              </a:lnSpc>
            </a:pPr>
            <a:r>
              <a:rPr lang="en-US" dirty="0">
                <a:latin typeface="Times New Roman" panose="02020603050405020304" pitchFamily="18" charset="0"/>
                <a:cs typeface="Times New Roman" panose="02020603050405020304" pitchFamily="18" charset="0"/>
              </a:rPr>
              <a:t>We did not achieve much in terms of preventing nature from triggering on the planet in order to avoid socio-natural hazards such as climate change-induced </a:t>
            </a:r>
            <a:r>
              <a:rPr lang="en-US" b="1" dirty="0">
                <a:latin typeface="Times New Roman" panose="02020603050405020304" pitchFamily="18" charset="0"/>
                <a:cs typeface="Times New Roman" panose="02020603050405020304" pitchFamily="18" charset="0"/>
              </a:rPr>
              <a:t>floods</a:t>
            </a:r>
            <a:r>
              <a:rPr lang="en-US" dirty="0">
                <a:latin typeface="Times New Roman" panose="02020603050405020304" pitchFamily="18" charset="0"/>
                <a:cs typeface="Times New Roman" panose="02020603050405020304" pitchFamily="18" charset="0"/>
              </a:rPr>
              <a:t>. As a result, alternatives in the context of infrastructure disaster risk reduction are limited to two main concepts: </a:t>
            </a:r>
            <a:r>
              <a:rPr lang="en-US" b="1" dirty="0">
                <a:latin typeface="Times New Roman" panose="02020603050405020304" pitchFamily="18" charset="0"/>
                <a:cs typeface="Times New Roman" panose="02020603050405020304" pitchFamily="18" charset="0"/>
              </a:rPr>
              <a:t>'reducing vulnerability</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'increasing resiliency</a:t>
            </a:r>
            <a:r>
              <a:rPr lang="en-US" dirty="0">
                <a:latin typeface="Times New Roman" panose="02020603050405020304" pitchFamily="18" charset="0"/>
                <a:cs typeface="Times New Roman" panose="02020603050405020304" pitchFamily="18" charset="0"/>
              </a:rPr>
              <a:t>' of infrastructures.</a:t>
            </a:r>
          </a:p>
          <a:p>
            <a:pPr algn="l">
              <a:lnSpc>
                <a:spcPct val="150000"/>
              </a:lnSpc>
            </a:pPr>
            <a:r>
              <a:rPr lang="en-US" b="1" dirty="0">
                <a:latin typeface="Times New Roman" panose="02020603050405020304" pitchFamily="18" charset="0"/>
                <a:cs typeface="Times New Roman" panose="02020603050405020304" pitchFamily="18" charset="0"/>
              </a:rPr>
              <a:t>Reducing vulnerability </a:t>
            </a:r>
            <a:r>
              <a:rPr lang="en-US" dirty="0">
                <a:latin typeface="Times New Roman" panose="02020603050405020304" pitchFamily="18" charset="0"/>
                <a:cs typeface="Times New Roman" panose="02020603050405020304" pitchFamily="18" charset="0"/>
              </a:rPr>
              <a:t>refers to the process of </a:t>
            </a:r>
            <a:r>
              <a:rPr lang="en-US" b="1" dirty="0">
                <a:latin typeface="Times New Roman" panose="02020603050405020304" pitchFamily="18" charset="0"/>
                <a:cs typeface="Times New Roman" panose="02020603050405020304" pitchFamily="18" charset="0"/>
              </a:rPr>
              <a:t>minimizing the susceptibility of infrastructures to damage or disruption caused by natural hazards</a:t>
            </a:r>
            <a:r>
              <a:rPr lang="en-US" dirty="0">
                <a:latin typeface="Times New Roman" panose="02020603050405020304" pitchFamily="18" charset="0"/>
                <a:cs typeface="Times New Roman" panose="02020603050405020304" pitchFamily="18" charset="0"/>
              </a:rPr>
              <a:t>. It involves </a:t>
            </a:r>
            <a:r>
              <a:rPr lang="en-US" b="1" dirty="0">
                <a:latin typeface="Times New Roman" panose="02020603050405020304" pitchFamily="18" charset="0"/>
                <a:cs typeface="Times New Roman" panose="02020603050405020304" pitchFamily="18" charset="0"/>
              </a:rPr>
              <a:t>identifying and addressing the weaknesses and vulnerabilities of infrastructures</a:t>
            </a:r>
            <a:r>
              <a:rPr lang="en-US" dirty="0">
                <a:latin typeface="Times New Roman" panose="02020603050405020304" pitchFamily="18" charset="0"/>
                <a:cs typeface="Times New Roman" panose="02020603050405020304" pitchFamily="18" charset="0"/>
              </a:rPr>
              <a:t>, such as their </a:t>
            </a:r>
            <a:r>
              <a:rPr lang="en-US" b="1" dirty="0">
                <a:latin typeface="Times New Roman" panose="02020603050405020304" pitchFamily="18" charset="0"/>
                <a:cs typeface="Times New Roman" panose="02020603050405020304" pitchFamily="18" charset="0"/>
              </a:rPr>
              <a:t>design, construction, and location</a:t>
            </a:r>
            <a:r>
              <a:rPr lang="en-US" dirty="0">
                <a:latin typeface="Times New Roman" panose="02020603050405020304" pitchFamily="18" charset="0"/>
                <a:cs typeface="Times New Roman" panose="02020603050405020304" pitchFamily="18" charset="0"/>
              </a:rPr>
              <a:t>, to make them </a:t>
            </a:r>
            <a:r>
              <a:rPr lang="en-US" b="1" dirty="0">
                <a:latin typeface="Times New Roman" panose="02020603050405020304" pitchFamily="18" charset="0"/>
                <a:cs typeface="Times New Roman" panose="02020603050405020304" pitchFamily="18" charset="0"/>
              </a:rPr>
              <a:t>more resistant to hazards</a:t>
            </a:r>
            <a:r>
              <a:rPr lang="en-US" dirty="0">
                <a:latin typeface="Times New Roman" panose="02020603050405020304" pitchFamily="18" charset="0"/>
                <a:cs typeface="Times New Roman" panose="02020603050405020304" pitchFamily="18" charset="0"/>
              </a:rPr>
              <a:t>. The </a:t>
            </a:r>
            <a:r>
              <a:rPr lang="en-US" b="1" dirty="0">
                <a:latin typeface="Times New Roman" panose="02020603050405020304" pitchFamily="18" charset="0"/>
                <a:cs typeface="Times New Roman" panose="02020603050405020304" pitchFamily="18" charset="0"/>
              </a:rPr>
              <a:t>goal</a:t>
            </a:r>
            <a:r>
              <a:rPr lang="en-US" dirty="0">
                <a:latin typeface="Times New Roman" panose="02020603050405020304" pitchFamily="18" charset="0"/>
                <a:cs typeface="Times New Roman" panose="02020603050405020304" pitchFamily="18" charset="0"/>
              </a:rPr>
              <a:t> is to </a:t>
            </a:r>
            <a:r>
              <a:rPr lang="en-US" b="1" dirty="0">
                <a:latin typeface="Times New Roman" panose="02020603050405020304" pitchFamily="18" charset="0"/>
                <a:cs typeface="Times New Roman" panose="02020603050405020304" pitchFamily="18" charset="0"/>
              </a:rPr>
              <a:t>decrease the likelihood and extent of damage or disruption when a hazard event occurs</a:t>
            </a:r>
            <a:r>
              <a:rPr lang="en-US" dirty="0">
                <a:latin typeface="Times New Roman" panose="02020603050405020304" pitchFamily="18" charset="0"/>
                <a:cs typeface="Times New Roman" panose="02020603050405020304" pitchFamily="18" charset="0"/>
              </a:rPr>
              <a:t>.</a:t>
            </a:r>
          </a:p>
          <a:p>
            <a:pPr algn="l">
              <a:lnSpc>
                <a:spcPct val="150000"/>
              </a:lnSpc>
            </a:pPr>
            <a:r>
              <a:rPr lang="en-US" dirty="0">
                <a:latin typeface="Times New Roman" panose="02020603050405020304" pitchFamily="18" charset="0"/>
                <a:cs typeface="Times New Roman" panose="02020603050405020304" pitchFamily="18" charset="0"/>
              </a:rPr>
              <a:t>While </a:t>
            </a:r>
            <a:r>
              <a:rPr lang="en-US" b="1" dirty="0">
                <a:latin typeface="Times New Roman" panose="02020603050405020304" pitchFamily="18" charset="0"/>
                <a:cs typeface="Times New Roman" panose="02020603050405020304" pitchFamily="18" charset="0"/>
              </a:rPr>
              <a:t>reducing vulnerability aims to prevent or minimize damage</a:t>
            </a:r>
            <a:r>
              <a:rPr lang="en-US" dirty="0">
                <a:latin typeface="Times New Roman" panose="02020603050405020304" pitchFamily="18" charset="0"/>
                <a:cs typeface="Times New Roman" panose="02020603050405020304" pitchFamily="18" charset="0"/>
              </a:rPr>
              <a:t>, increasing resiliency focuses on the ability to recover and restore functionality. Both concepts are important in ensuring the long-term sustainability and functionality of infrastructures in the face of natural hazards.</a:t>
            </a:r>
          </a:p>
        </p:txBody>
      </p:sp>
    </p:spTree>
    <p:extLst>
      <p:ext uri="{BB962C8B-B14F-4D97-AF65-F5344CB8AC3E}">
        <p14:creationId xmlns:p14="http://schemas.microsoft.com/office/powerpoint/2010/main" val="57548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dirty="0">
                <a:latin typeface="Times New Roman" panose="02020603050405020304" pitchFamily="18" charset="0"/>
                <a:cs typeface="Times New Roman" panose="02020603050405020304" pitchFamily="18" charset="0"/>
              </a:rPr>
              <a:t>Introduction</a:t>
            </a: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lstStyle/>
          <a:p>
            <a:pPr algn="just">
              <a:lnSpc>
                <a:spcPct val="150000"/>
              </a:lnSpc>
            </a:pPr>
            <a:r>
              <a:rPr lang="en-US" dirty="0">
                <a:latin typeface="Times New Roman" panose="02020603050405020304" pitchFamily="18" charset="0"/>
                <a:cs typeface="Times New Roman" panose="02020603050405020304" pitchFamily="18" charset="0"/>
              </a:rPr>
              <a:t>The socioeconomic function of many individuals, enterprise, and critical services depends on the </a:t>
            </a:r>
            <a:r>
              <a:rPr lang="en-US" b="1" dirty="0">
                <a:latin typeface="Times New Roman" panose="02020603050405020304" pitchFamily="18" charset="0"/>
                <a:cs typeface="Times New Roman" panose="02020603050405020304" pitchFamily="18" charset="0"/>
              </a:rPr>
              <a:t>efficient operation of transportation networks </a:t>
            </a:r>
            <a:r>
              <a:rPr lang="en-US" dirty="0">
                <a:latin typeface="Times New Roman" panose="02020603050405020304" pitchFamily="18" charset="0"/>
                <a:cs typeface="Times New Roman" panose="02020603050405020304" pitchFamily="18" charset="0"/>
              </a:rPr>
              <a:t>(Cova and </a:t>
            </a:r>
            <a:r>
              <a:rPr lang="en-US" dirty="0" err="1">
                <a:latin typeface="Times New Roman" panose="02020603050405020304" pitchFamily="18" charset="0"/>
                <a:cs typeface="Times New Roman" panose="02020603050405020304" pitchFamily="18" charset="0"/>
              </a:rPr>
              <a:t>Cogner</a:t>
            </a:r>
            <a:r>
              <a:rPr lang="en-US" dirty="0">
                <a:latin typeface="Times New Roman" panose="02020603050405020304" pitchFamily="18" charset="0"/>
                <a:cs typeface="Times New Roman" panose="02020603050405020304" pitchFamily="18" charset="0"/>
              </a:rPr>
              <a:t> 2004).</a:t>
            </a:r>
          </a:p>
          <a:p>
            <a:pPr algn="just">
              <a:lnSpc>
                <a:spcPct val="150000"/>
              </a:lnSpc>
            </a:pPr>
            <a:r>
              <a:rPr lang="en-US" dirty="0">
                <a:latin typeface="Times New Roman" panose="02020603050405020304" pitchFamily="18" charset="0"/>
                <a:cs typeface="Times New Roman" panose="02020603050405020304" pitchFamily="18" charset="0"/>
              </a:rPr>
              <a:t>We define the optimization model for pre-flood reconstruction planning of links in transportation networks considering equity, efficiency, and economic aspects as a prescriptive decision model built to respond to a potential flood that (1) directly causes major operational disruptive impacts on the traffic functionally of the network, and (2) can be alleviated only by physical measures.</a:t>
            </a:r>
          </a:p>
        </p:txBody>
      </p:sp>
    </p:spTree>
    <p:extLst>
      <p:ext uri="{BB962C8B-B14F-4D97-AF65-F5344CB8AC3E}">
        <p14:creationId xmlns:p14="http://schemas.microsoft.com/office/powerpoint/2010/main" val="2402833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83890" y="73739"/>
            <a:ext cx="2382474" cy="776493"/>
          </a:xfrm>
        </p:spPr>
        <p:txBody>
          <a:bodyPr>
            <a:normAutofit fontScale="90000"/>
          </a:bodyPr>
          <a:lstStyle/>
          <a:p>
            <a:pPr algn="l"/>
            <a:r>
              <a:rPr lang="en-US" dirty="0">
                <a:latin typeface="Times New Roman" panose="02020603050405020304" pitchFamily="18" charset="0"/>
                <a:cs typeface="Times New Roman" panose="02020603050405020304" pitchFamily="18" charset="0"/>
              </a:rPr>
              <a:t>Phases</a:t>
            </a:r>
          </a:p>
        </p:txBody>
      </p:sp>
      <p:graphicFrame>
        <p:nvGraphicFramePr>
          <p:cNvPr id="4" name="Diagram 3">
            <a:extLst>
              <a:ext uri="{FF2B5EF4-FFF2-40B4-BE49-F238E27FC236}">
                <a16:creationId xmlns:a16="http://schemas.microsoft.com/office/drawing/2014/main" id="{7AE2360B-FC88-3278-64D4-C5B02314D0AA}"/>
              </a:ext>
            </a:extLst>
          </p:cNvPr>
          <p:cNvGraphicFramePr/>
          <p:nvPr>
            <p:extLst>
              <p:ext uri="{D42A27DB-BD31-4B8C-83A1-F6EECF244321}">
                <p14:modId xmlns:p14="http://schemas.microsoft.com/office/powerpoint/2010/main" val="4047121409"/>
              </p:ext>
            </p:extLst>
          </p:nvPr>
        </p:nvGraphicFramePr>
        <p:xfrm>
          <a:off x="2390863" y="1199626"/>
          <a:ext cx="9801138" cy="443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8987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Problem </a:t>
            </a:r>
            <a:r>
              <a:rPr lang="en-US" dirty="0">
                <a:solidFill>
                  <a:srgbClr val="374151"/>
                </a:solidFill>
                <a:latin typeface="Times New Roman" panose="02020603050405020304" pitchFamily="18" charset="0"/>
                <a:cs typeface="Times New Roman" panose="02020603050405020304" pitchFamily="18" charset="0"/>
              </a:rPr>
              <a:t>statement</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lstStyle/>
          <a:p>
            <a:pPr algn="l">
              <a:lnSpc>
                <a:spcPct val="150000"/>
              </a:lnSpc>
            </a:pPr>
            <a:r>
              <a:rPr lang="en-US" dirty="0">
                <a:latin typeface="Times New Roman" panose="02020603050405020304" pitchFamily="18" charset="0"/>
                <a:cs typeface="Times New Roman" panose="02020603050405020304" pitchFamily="18" charset="0"/>
              </a:rPr>
              <a:t>When reconstructing the road network for reducing vulnerability three main dimensions of sustainable management are considered</a:t>
            </a:r>
          </a:p>
          <a:p>
            <a:pPr marL="342900" indent="-342900" algn="l">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Minimum cost as economic objective for giving affordable management scenario</a:t>
            </a:r>
          </a:p>
          <a:p>
            <a:pPr marL="342900" indent="-342900" algn="l">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Maximum traffic efficiency with minimum travel time to critical facilities, ensuring fast access of demand points</a:t>
            </a:r>
          </a:p>
          <a:p>
            <a:pPr marL="342900" indent="-342900" algn="l">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Equity related cost with giving priority to reconstruction of most vulnerable geographical zones (Rawlsian maximin can be incorporated)</a:t>
            </a:r>
          </a:p>
          <a:p>
            <a:pPr marL="342900" indent="-342900" algn="l">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Maximum accessibility of demand zones to increase the utility and resiliency of the whole area</a:t>
            </a:r>
          </a:p>
          <a:p>
            <a:pPr marL="342900" indent="-342900" algn="l">
              <a:lnSpc>
                <a:spcPct val="150000"/>
              </a:lnSpc>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0335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Problem formulation</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lstStyle/>
          <a:p>
            <a:pPr algn="l">
              <a:lnSpc>
                <a:spcPct val="150000"/>
              </a:lnSpc>
            </a:pPr>
            <a:r>
              <a:rPr lang="en-US" dirty="0">
                <a:latin typeface="Times New Roman" panose="02020603050405020304" pitchFamily="18" charset="0"/>
                <a:cs typeface="Times New Roman" panose="02020603050405020304" pitchFamily="18" charset="0"/>
              </a:rPr>
              <a:t>Formulating a model for equity-based access to critical infrastructures after a flood disaster in different management zones involves optimizing the restoration and allocation of resources to ensure equitable access while considering the efficiency, repair costs, accessibility, and specific constraints and objectives of each zone.</a:t>
            </a:r>
          </a:p>
          <a:p>
            <a:pPr algn="l">
              <a:lnSpc>
                <a:spcPct val="150000"/>
              </a:lnSpc>
            </a:pP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A531CF1-D11D-F08A-587E-E2C40BABD82E}"/>
              </a:ext>
            </a:extLst>
          </p:cNvPr>
          <p:cNvPicPr>
            <a:picLocks noChangeAspect="1"/>
          </p:cNvPicPr>
          <p:nvPr/>
        </p:nvPicPr>
        <p:blipFill rotWithShape="1">
          <a:blip r:embed="rId2"/>
          <a:srcRect l="31480" t="17453" r="17232" b="5932"/>
          <a:stretch/>
        </p:blipFill>
        <p:spPr>
          <a:xfrm>
            <a:off x="6372045" y="3174522"/>
            <a:ext cx="4295955" cy="3609739"/>
          </a:xfrm>
          <a:prstGeom prst="rect">
            <a:avLst/>
          </a:prstGeom>
        </p:spPr>
      </p:pic>
    </p:spTree>
    <p:extLst>
      <p:ext uri="{BB962C8B-B14F-4D97-AF65-F5344CB8AC3E}">
        <p14:creationId xmlns:p14="http://schemas.microsoft.com/office/powerpoint/2010/main" val="889526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Problem formulation</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lstStyle/>
          <a:p>
            <a:pPr algn="l">
              <a:lnSpc>
                <a:spcPct val="150000"/>
              </a:lnSpc>
            </a:pPr>
            <a:r>
              <a:rPr lang="en-US" dirty="0">
                <a:solidFill>
                  <a:srgbClr val="FF0000"/>
                </a:solidFill>
                <a:latin typeface="Times New Roman" panose="02020603050405020304" pitchFamily="18" charset="0"/>
                <a:cs typeface="Times New Roman" panose="02020603050405020304" pitchFamily="18" charset="0"/>
              </a:rPr>
              <a:t>Flooded roads: disrupted</a:t>
            </a:r>
          </a:p>
          <a:p>
            <a:pPr algn="l">
              <a:lnSpc>
                <a:spcPct val="150000"/>
              </a:lnSpc>
            </a:pPr>
            <a:r>
              <a:rPr lang="en-US" dirty="0">
                <a:solidFill>
                  <a:srgbClr val="FF0000"/>
                </a:solidFill>
                <a:latin typeface="Times New Roman" panose="02020603050405020304" pitchFamily="18" charset="0"/>
                <a:cs typeface="Times New Roman" panose="02020603050405020304" pitchFamily="18" charset="0"/>
              </a:rPr>
              <a:t>73 out of 138 edges are disrupted</a:t>
            </a:r>
          </a:p>
          <a:p>
            <a:pPr algn="l">
              <a:lnSpc>
                <a:spcPct val="150000"/>
              </a:lnSpc>
            </a:pPr>
            <a:r>
              <a:rPr lang="en-US" dirty="0">
                <a:solidFill>
                  <a:srgbClr val="002060"/>
                </a:solidFill>
                <a:latin typeface="Times New Roman" panose="02020603050405020304" pitchFamily="18" charset="0"/>
                <a:cs typeface="Times New Roman" panose="02020603050405020304" pitchFamily="18" charset="0"/>
              </a:rPr>
              <a:t>Service roads</a:t>
            </a:r>
          </a:p>
        </p:txBody>
      </p:sp>
      <p:pic>
        <p:nvPicPr>
          <p:cNvPr id="6" name="Picture 5">
            <a:extLst>
              <a:ext uri="{FF2B5EF4-FFF2-40B4-BE49-F238E27FC236}">
                <a16:creationId xmlns:a16="http://schemas.microsoft.com/office/drawing/2014/main" id="{4FD56472-6116-128E-E73B-95DCC7403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964" y="1073791"/>
            <a:ext cx="5321941" cy="5585641"/>
          </a:xfrm>
          <a:prstGeom prst="rect">
            <a:avLst/>
          </a:prstGeom>
        </p:spPr>
      </p:pic>
    </p:spTree>
    <p:extLst>
      <p:ext uri="{BB962C8B-B14F-4D97-AF65-F5344CB8AC3E}">
        <p14:creationId xmlns:p14="http://schemas.microsoft.com/office/powerpoint/2010/main" val="1313523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Sets</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92500" lnSpcReduction="10000"/>
          </a:bodyPr>
          <a:lstStyle/>
          <a:p>
            <a:pPr algn="l">
              <a:lnSpc>
                <a:spcPct val="150000"/>
              </a:lnSpc>
            </a:pPr>
            <a:r>
              <a:rPr lang="en-US" dirty="0">
                <a:latin typeface="Times New Roman" panose="02020603050405020304" pitchFamily="18" charset="0"/>
                <a:cs typeface="Times New Roman" panose="02020603050405020304" pitchFamily="18" charset="0"/>
              </a:rPr>
              <a:t>I: Set of roads.</a:t>
            </a:r>
          </a:p>
          <a:p>
            <a:pPr algn="l">
              <a:lnSpc>
                <a:spcPct val="150000"/>
              </a:lnSpc>
            </a:pPr>
            <a:r>
              <a:rPr lang="en-US" dirty="0">
                <a:solidFill>
                  <a:srgbClr val="FF0000"/>
                </a:solidFill>
                <a:latin typeface="Times New Roman" panose="02020603050405020304" pitchFamily="18" charset="0"/>
                <a:cs typeface="Times New Roman" panose="02020603050405020304" pitchFamily="18" charset="0"/>
              </a:rPr>
              <a:t>Dr Chen: What does a link represent? A route consisting of a set of roads connecting </a:t>
            </a:r>
            <a:r>
              <a:rPr lang="en-US" dirty="0" err="1">
                <a:solidFill>
                  <a:srgbClr val="FF0000"/>
                </a:solidFill>
                <a:latin typeface="Times New Roman" panose="02020603050405020304" pitchFamily="18" charset="0"/>
                <a:cs typeface="Times New Roman" panose="02020603050405020304" pitchFamily="18" charset="0"/>
              </a:rPr>
              <a:t>i</a:t>
            </a:r>
            <a:r>
              <a:rPr lang="en-US" dirty="0">
                <a:solidFill>
                  <a:srgbClr val="FF0000"/>
                </a:solidFill>
                <a:latin typeface="Times New Roman" panose="02020603050405020304" pitchFamily="18" charset="0"/>
                <a:cs typeface="Times New Roman" panose="02020603050405020304" pitchFamily="18" charset="0"/>
              </a:rPr>
              <a:t> and k?</a:t>
            </a:r>
          </a:p>
          <a:p>
            <a:pPr algn="l">
              <a:lnSpc>
                <a:spcPct val="150000"/>
              </a:lnSpc>
            </a:pPr>
            <a:r>
              <a:rPr lang="en-US" dirty="0">
                <a:solidFill>
                  <a:srgbClr val="FF0000"/>
                </a:solidFill>
                <a:latin typeface="Times New Roman" panose="02020603050405020304" pitchFamily="18" charset="0"/>
                <a:cs typeface="Times New Roman" panose="02020603050405020304" pitchFamily="18" charset="0"/>
              </a:rPr>
              <a:t>If this is the case, then you are using a very cumbersome route-based formulation that unnecessarily complicates the problem.</a:t>
            </a:r>
          </a:p>
          <a:p>
            <a:pPr algn="l">
              <a:lnSpc>
                <a:spcPct val="150000"/>
              </a:lnSpc>
            </a:pPr>
            <a:r>
              <a:rPr lang="en-US" dirty="0">
                <a:latin typeface="Times New Roman" panose="02020603050405020304" pitchFamily="18" charset="0"/>
                <a:cs typeface="Times New Roman" panose="02020603050405020304" pitchFamily="18" charset="0"/>
              </a:rPr>
              <a:t>Possible solutions: 1- Use of Paths or Routes: Instead of using individual links, define routes or shortest paths into critical facilities. Simplify the network representation by considering a subset of links that capture the critical paths or connections in the transportation network.</a:t>
            </a:r>
          </a:p>
          <a:p>
            <a:pPr algn="l">
              <a:lnSpc>
                <a:spcPct val="150000"/>
              </a:lnSpc>
            </a:pPr>
            <a:r>
              <a:rPr lang="en-US" dirty="0">
                <a:latin typeface="Times New Roman" panose="02020603050405020304" pitchFamily="18" charset="0"/>
                <a:cs typeface="Times New Roman" panose="02020603050405020304" pitchFamily="18" charset="0"/>
              </a:rPr>
              <a:t>J: Set of access points or demand locations.</a:t>
            </a:r>
          </a:p>
          <a:p>
            <a:pPr algn="l">
              <a:lnSpc>
                <a:spcPct val="150000"/>
              </a:lnSpc>
            </a:pPr>
            <a:r>
              <a:rPr lang="en-US" dirty="0">
                <a:latin typeface="Times New Roman" panose="02020603050405020304" pitchFamily="18" charset="0"/>
                <a:cs typeface="Times New Roman" panose="02020603050405020304" pitchFamily="18" charset="0"/>
              </a:rPr>
              <a:t>K: Set of critical infrastructure locations.</a:t>
            </a:r>
          </a:p>
          <a:p>
            <a:pPr algn="l">
              <a:lnSpc>
                <a:spcPct val="150000"/>
              </a:lnSpc>
            </a:pPr>
            <a:r>
              <a:rPr lang="en-US" dirty="0">
                <a:latin typeface="Times New Roman" panose="02020603050405020304" pitchFamily="18" charset="0"/>
                <a:cs typeface="Times New Roman" panose="02020603050405020304" pitchFamily="18" charset="0"/>
              </a:rPr>
              <a:t>Z: Set of management zones.</a:t>
            </a:r>
          </a:p>
        </p:txBody>
      </p:sp>
    </p:spTree>
    <p:extLst>
      <p:ext uri="{BB962C8B-B14F-4D97-AF65-F5344CB8AC3E}">
        <p14:creationId xmlns:p14="http://schemas.microsoft.com/office/powerpoint/2010/main" val="70463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Parameters</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15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D</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jk</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Travel distance or time from access point j to critical infrastructure location k.</a:t>
            </a:r>
          </a:p>
          <a:p>
            <a:pPr marL="0" marR="0" algn="just">
              <a:lnSpc>
                <a:spcPct val="115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q</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j</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Demand for access at point j to CF(can represent population).</a:t>
            </a: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f</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Repair or restoration cost for road </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(f</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 Length (Road(</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 unit cost)</a:t>
            </a: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E</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k</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Equity measure for infrastructure k.</a:t>
            </a:r>
          </a:p>
          <a:p>
            <a:pPr marL="0" marR="0" algn="just">
              <a:lnSpc>
                <a:spcPct val="115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P</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z</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Population or importance measure for zone z.</a:t>
            </a:r>
          </a:p>
          <a:p>
            <a:pPr marL="0" marR="0" algn="just">
              <a:lnSpc>
                <a:spcPct val="115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E</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z</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Desired equity level for zone z.</a:t>
            </a:r>
          </a:p>
          <a:p>
            <a:pPr marL="0" marR="0" algn="just">
              <a:lnSpc>
                <a:spcPct val="115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B</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z</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Budget or resource allocation for zone z.</a:t>
            </a:r>
          </a:p>
        </p:txBody>
      </p:sp>
    </p:spTree>
    <p:extLst>
      <p:ext uri="{BB962C8B-B14F-4D97-AF65-F5344CB8AC3E}">
        <p14:creationId xmlns:p14="http://schemas.microsoft.com/office/powerpoint/2010/main" val="255280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Decision Variables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85000" lnSpcReduction="20000"/>
              </a:bodyPr>
              <a:lstStyle/>
              <a:p>
                <a:pPr algn="just">
                  <a:lnSpc>
                    <a:spcPct val="115000"/>
                  </a:lnSpc>
                  <a:spcBef>
                    <a:spcPts val="0"/>
                  </a:spcBef>
                  <a:spcAft>
                    <a:spcPts val="800"/>
                  </a:spcAft>
                </a:pPr>
                <a:r>
                  <a:rPr lang="en-US" kern="100" dirty="0" err="1">
                    <a:latin typeface="Times New Roman" panose="02020603050405020304" pitchFamily="18" charset="0"/>
                    <a:cs typeface="B Nazanin" panose="00000400000000000000" pitchFamily="2" charset="-78"/>
                  </a:rPr>
                  <a:t>X</a:t>
                </a:r>
                <a:r>
                  <a:rPr lang="en-US" kern="100" baseline="-25000" dirty="0" err="1">
                    <a:latin typeface="Times New Roman" panose="02020603050405020304" pitchFamily="18" charset="0"/>
                    <a:cs typeface="B Nazanin" panose="00000400000000000000" pitchFamily="2" charset="-78"/>
                  </a:rPr>
                  <a:t>ijk</a:t>
                </a:r>
                <a:r>
                  <a:rPr lang="en-US" kern="100" dirty="0">
                    <a:latin typeface="Times New Roman" panose="02020603050405020304" pitchFamily="18" charset="0"/>
                    <a:cs typeface="B Nazanin" panose="00000400000000000000" pitchFamily="2" charset="-78"/>
                  </a:rPr>
                  <a:t>: Binary decision variable indicating if access point j accesses critical infrastructure k through link </a:t>
                </a:r>
                <a:r>
                  <a:rPr lang="en-US" kern="100" dirty="0" err="1">
                    <a:latin typeface="Times New Roman" panose="02020603050405020304" pitchFamily="18" charset="0"/>
                    <a:cs typeface="B Nazanin" panose="00000400000000000000" pitchFamily="2" charset="-78"/>
                  </a:rPr>
                  <a:t>i</a:t>
                </a:r>
                <a:r>
                  <a:rPr lang="en-US" kern="100" dirty="0">
                    <a:latin typeface="Times New Roman" panose="02020603050405020304" pitchFamily="18" charset="0"/>
                    <a:cs typeface="B Nazanin" panose="00000400000000000000" pitchFamily="2" charset="-78"/>
                  </a:rPr>
                  <a:t> (1 if accessed).  </a:t>
                </a:r>
              </a:p>
              <a:p>
                <a:pPr algn="just">
                  <a:lnSpc>
                    <a:spcPct val="115000"/>
                  </a:lnSpc>
                  <a:spcBef>
                    <a:spcPts val="0"/>
                  </a:spcBef>
                  <a:spcAft>
                    <a:spcPts val="800"/>
                  </a:spcAft>
                </a:pPr>
                <a:r>
                  <a:rPr lang="en-US" kern="100" dirty="0" err="1">
                    <a:latin typeface="Times New Roman" panose="02020603050405020304" pitchFamily="18" charset="0"/>
                    <a:cs typeface="B Nazanin" panose="00000400000000000000" pitchFamily="2" charset="-78"/>
                  </a:rPr>
                  <a:t>y</a:t>
                </a:r>
                <a:r>
                  <a:rPr lang="en-US" kern="100" baseline="-25000" dirty="0" err="1">
                    <a:latin typeface="Times New Roman" panose="02020603050405020304" pitchFamily="18" charset="0"/>
                    <a:cs typeface="B Nazanin" panose="00000400000000000000" pitchFamily="2" charset="-78"/>
                  </a:rPr>
                  <a:t>i</a:t>
                </a:r>
                <a:r>
                  <a:rPr lang="en-US" kern="100" dirty="0">
                    <a:latin typeface="Times New Roman" panose="02020603050405020304" pitchFamily="18" charset="0"/>
                    <a:cs typeface="B Nazanin" panose="00000400000000000000" pitchFamily="2" charset="-78"/>
                  </a:rPr>
                  <a:t>: Binary decision variable indicating if road (link) </a:t>
                </a:r>
                <a:r>
                  <a:rPr lang="en-US" kern="100" dirty="0" err="1">
                    <a:latin typeface="Times New Roman" panose="02020603050405020304" pitchFamily="18" charset="0"/>
                    <a:cs typeface="B Nazanin" panose="00000400000000000000" pitchFamily="2" charset="-78"/>
                  </a:rPr>
                  <a:t>i</a:t>
                </a:r>
                <a:r>
                  <a:rPr lang="en-US" kern="100" dirty="0">
                    <a:latin typeface="Times New Roman" panose="02020603050405020304" pitchFamily="18" charset="0"/>
                    <a:cs typeface="B Nazanin" panose="00000400000000000000" pitchFamily="2" charset="-78"/>
                  </a:rPr>
                  <a:t> is repaired (1 if repaired, 0 otherwise).</a:t>
                </a:r>
              </a:p>
              <a:p>
                <a:pPr algn="just">
                  <a:lnSpc>
                    <a:spcPct val="115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i="1" kern="100">
                              <a:latin typeface="Cambria Math" panose="02040503050406030204" pitchFamily="18" charset="0"/>
                            </a:rPr>
                          </m:ctrlPr>
                        </m:sSubPr>
                        <m:e>
                          <m:r>
                            <a:rPr lang="en-US" kern="100">
                              <a:latin typeface="Cambria Math" panose="02040503050406030204" pitchFamily="18" charset="0"/>
                            </a:rPr>
                            <m:t>𝑥</m:t>
                          </m:r>
                        </m:e>
                        <m:sub>
                          <m:r>
                            <a:rPr lang="en-US" kern="100">
                              <a:latin typeface="Cambria Math" panose="02040503050406030204" pitchFamily="18" charset="0"/>
                            </a:rPr>
                            <m:t>𝑖𝑗𝑘</m:t>
                          </m:r>
                        </m:sub>
                      </m:sSub>
                      <m:r>
                        <a:rPr lang="en-US" kern="100">
                          <a:latin typeface="Cambria Math" panose="02040503050406030204" pitchFamily="18" charset="0"/>
                        </a:rPr>
                        <m:t>∈{</m:t>
                      </m:r>
                      <m:r>
                        <a:rPr lang="en-US" kern="100">
                          <a:latin typeface="Cambria Math" panose="02040503050406030204" pitchFamily="18" charset="0"/>
                        </a:rPr>
                        <m:t>0</m:t>
                      </m:r>
                      <m:r>
                        <a:rPr lang="en-US" kern="100">
                          <a:latin typeface="Cambria Math" panose="02040503050406030204" pitchFamily="18" charset="0"/>
                        </a:rPr>
                        <m:t>,</m:t>
                      </m:r>
                      <m:r>
                        <a:rPr lang="en-US" kern="100">
                          <a:latin typeface="Cambria Math" panose="02040503050406030204" pitchFamily="18" charset="0"/>
                        </a:rPr>
                        <m:t>1</m:t>
                      </m:r>
                      <m:r>
                        <a:rPr lang="en-US" kern="100">
                          <a:latin typeface="Cambria Math" panose="02040503050406030204" pitchFamily="18" charset="0"/>
                        </a:rPr>
                        <m:t>}∀</m:t>
                      </m:r>
                      <m:r>
                        <a:rPr lang="en-US" kern="100">
                          <a:latin typeface="Cambria Math" panose="02040503050406030204" pitchFamily="18" charset="0"/>
                        </a:rPr>
                        <m:t>𝑖</m:t>
                      </m:r>
                      <m:r>
                        <a:rPr lang="en-US" kern="100">
                          <a:latin typeface="Cambria Math" panose="02040503050406030204" pitchFamily="18" charset="0"/>
                        </a:rPr>
                        <m:t>,</m:t>
                      </m:r>
                      <m:r>
                        <a:rPr lang="en-US" kern="100">
                          <a:latin typeface="Cambria Math" panose="02040503050406030204" pitchFamily="18" charset="0"/>
                        </a:rPr>
                        <m:t>𝑗</m:t>
                      </m:r>
                    </m:oMath>
                    <m:oMath xmlns:m="http://schemas.openxmlformats.org/officeDocument/2006/math">
                      <m:sSub>
                        <m:sSubPr>
                          <m:ctrlPr>
                            <a:rPr lang="en-US" i="1" kern="100">
                              <a:latin typeface="Cambria Math" panose="02040503050406030204" pitchFamily="18" charset="0"/>
                            </a:rPr>
                          </m:ctrlPr>
                        </m:sSubPr>
                        <m:e>
                          <m:r>
                            <a:rPr lang="en-US" kern="100">
                              <a:latin typeface="Cambria Math" panose="02040503050406030204" pitchFamily="18" charset="0"/>
                            </a:rPr>
                            <m:t>𝑦</m:t>
                          </m:r>
                        </m:e>
                        <m:sub>
                          <m:r>
                            <a:rPr lang="en-US" kern="100">
                              <a:latin typeface="Cambria Math" panose="02040503050406030204" pitchFamily="18" charset="0"/>
                            </a:rPr>
                            <m:t>𝑖</m:t>
                          </m:r>
                        </m:sub>
                      </m:sSub>
                      <m:r>
                        <a:rPr lang="en-US" kern="100">
                          <a:latin typeface="Cambria Math" panose="02040503050406030204" pitchFamily="18" charset="0"/>
                        </a:rPr>
                        <m:t>∈{</m:t>
                      </m:r>
                      <m:r>
                        <a:rPr lang="en-US" kern="100">
                          <a:latin typeface="Cambria Math" panose="02040503050406030204" pitchFamily="18" charset="0"/>
                        </a:rPr>
                        <m:t>0</m:t>
                      </m:r>
                      <m:r>
                        <a:rPr lang="en-US" kern="100">
                          <a:latin typeface="Cambria Math" panose="02040503050406030204" pitchFamily="18" charset="0"/>
                        </a:rPr>
                        <m:t>,</m:t>
                      </m:r>
                      <m:r>
                        <a:rPr lang="en-US" kern="100">
                          <a:latin typeface="Cambria Math" panose="02040503050406030204" pitchFamily="18" charset="0"/>
                        </a:rPr>
                        <m:t>1</m:t>
                      </m:r>
                      <m:r>
                        <a:rPr lang="en-US" kern="100">
                          <a:latin typeface="Cambria Math" panose="02040503050406030204" pitchFamily="18" charset="0"/>
                        </a:rPr>
                        <m:t>}∀</m:t>
                      </m:r>
                      <m:r>
                        <a:rPr lang="en-US" kern="100">
                          <a:latin typeface="Cambria Math" panose="02040503050406030204" pitchFamily="18" charset="0"/>
                        </a:rPr>
                        <m:t>𝑖</m:t>
                      </m:r>
                    </m:oMath>
                  </m:oMathPara>
                </a14:m>
                <a:endParaRPr lang="en-US" kern="100" dirty="0">
                  <a:latin typeface="Times New Roman" panose="02020603050405020304" pitchFamily="18" charset="0"/>
                  <a:cs typeface="B Nazanin" panose="00000400000000000000" pitchFamily="2" charset="-78"/>
                </a:endParaRPr>
              </a:p>
              <a:p>
                <a:pPr algn="just">
                  <a:lnSpc>
                    <a:spcPct val="115000"/>
                  </a:lnSpc>
                  <a:spcBef>
                    <a:spcPts val="0"/>
                  </a:spcBef>
                  <a:spcAft>
                    <a:spcPts val="800"/>
                  </a:spcAft>
                </a:pPr>
                <a:endParaRPr lang="en-US" kern="100" dirty="0">
                  <a:latin typeface="Times New Roman" panose="02020603050405020304" pitchFamily="18" charset="0"/>
                  <a:cs typeface="B Nazanin" panose="00000400000000000000" pitchFamily="2" charset="-78"/>
                </a:endParaRPr>
              </a:p>
              <a:p>
                <a:pPr algn="just">
                  <a:lnSpc>
                    <a:spcPct val="115000"/>
                  </a:lnSpc>
                  <a:spcBef>
                    <a:spcPts val="0"/>
                  </a:spcBef>
                  <a:spcAft>
                    <a:spcPts val="800"/>
                  </a:spcAft>
                </a:pPr>
                <a:r>
                  <a:rPr lang="en-US" kern="100" dirty="0">
                    <a:solidFill>
                      <a:srgbClr val="FF0000"/>
                    </a:solidFill>
                    <a:latin typeface="Times New Roman" panose="02020603050405020304" pitchFamily="18" charset="0"/>
                    <a:cs typeface="B Nazanin" panose="00000400000000000000" pitchFamily="2" charset="-78"/>
                  </a:rPr>
                  <a:t> Q: Dr Chen: </a:t>
                </a:r>
                <a:r>
                  <a:rPr lang="en-US" kern="100" dirty="0">
                    <a:latin typeface="Times New Roman" panose="02020603050405020304" pitchFamily="18" charset="0"/>
                    <a:cs typeface="B Nazanin" panose="00000400000000000000" pitchFamily="2" charset="-78"/>
                  </a:rPr>
                  <a:t>What does a link represent? A route consisting of a set of roads connecting </a:t>
                </a:r>
                <a:r>
                  <a:rPr lang="en-US" kern="100" dirty="0" err="1">
                    <a:latin typeface="Times New Roman" panose="02020603050405020304" pitchFamily="18" charset="0"/>
                    <a:cs typeface="B Nazanin" panose="00000400000000000000" pitchFamily="2" charset="-78"/>
                  </a:rPr>
                  <a:t>i</a:t>
                </a:r>
                <a:r>
                  <a:rPr lang="en-US" kern="100" dirty="0">
                    <a:latin typeface="Times New Roman" panose="02020603050405020304" pitchFamily="18" charset="0"/>
                    <a:cs typeface="B Nazanin" panose="00000400000000000000" pitchFamily="2" charset="-78"/>
                  </a:rPr>
                  <a:t> and k?</a:t>
                </a:r>
              </a:p>
              <a:p>
                <a:pPr algn="just">
                  <a:lnSpc>
                    <a:spcPct val="115000"/>
                  </a:lnSpc>
                  <a:spcBef>
                    <a:spcPts val="0"/>
                  </a:spcBef>
                  <a:spcAft>
                    <a:spcPts val="800"/>
                  </a:spcAft>
                </a:pPr>
                <a:r>
                  <a:rPr lang="en-US" kern="100" dirty="0">
                    <a:latin typeface="Times New Roman" panose="02020603050405020304" pitchFamily="18" charset="0"/>
                    <a:cs typeface="B Nazanin" panose="00000400000000000000" pitchFamily="2" charset="-78"/>
                  </a:rPr>
                  <a:t> If this is the case, then you are using a very cumbersome route-based formulation that unnecessarily complicates the problem.</a:t>
                </a:r>
              </a:p>
              <a:p>
                <a:pPr algn="just">
                  <a:lnSpc>
                    <a:spcPct val="115000"/>
                  </a:lnSpc>
                  <a:spcBef>
                    <a:spcPts val="0"/>
                  </a:spcBef>
                  <a:spcAft>
                    <a:spcPts val="800"/>
                  </a:spcAft>
                </a:pPr>
                <a:r>
                  <a:rPr lang="en-US" kern="100" dirty="0">
                    <a:latin typeface="Times New Roman" panose="02020603050405020304" pitchFamily="18" charset="0"/>
                    <a:cs typeface="B Nazanin" panose="00000400000000000000" pitchFamily="2" charset="-78"/>
                  </a:rPr>
                  <a:t>Yes. 1- Use of Paths or Routes: Instead of using individual links, define routes or shortest paths from nodes into critical facilities. Simplify the network representation by considering a subset of links that capture the critical paths or connections in the transportation network. 2- Do some clustering work to make the problem decision variables based on zones instead of links (Roads). Based on 2022- An Equity-Based Optimization Model to Solve the Location Problem for Healthcare Centers …</a:t>
                </a:r>
              </a:p>
              <a:p>
                <a:pPr algn="just">
                  <a:lnSpc>
                    <a:spcPct val="115000"/>
                  </a:lnSpc>
                  <a:spcBef>
                    <a:spcPts val="0"/>
                  </a:spcBef>
                  <a:spcAft>
                    <a:spcPts val="800"/>
                  </a:spcAft>
                </a:pPr>
                <a:r>
                  <a:rPr lang="en-US" kern="100" dirty="0">
                    <a:latin typeface="Times New Roman" panose="02020603050405020304" pitchFamily="18" charset="0"/>
                    <a:cs typeface="B Nazanin" panose="00000400000000000000" pitchFamily="2" charset="-78"/>
                  </a:rPr>
                  <a:t>From my perspective maybe we should calculate the length of the disrupted roads in each zone, or …</a:t>
                </a:r>
              </a:p>
              <a:p>
                <a:pPr marL="0" marR="0" algn="just">
                  <a:lnSpc>
                    <a:spcPct val="115000"/>
                  </a:lnSpc>
                  <a:spcBef>
                    <a:spcPts val="0"/>
                  </a:spcBef>
                  <a:spcAft>
                    <a:spcPts val="800"/>
                  </a:spcAft>
                </a:pP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558" t="-747" r="-507"/>
                </a:stretch>
              </a:blipFill>
            </p:spPr>
            <p:txBody>
              <a:bodyPr/>
              <a:lstStyle/>
              <a:p>
                <a:r>
                  <a:rPr lang="en-US">
                    <a:noFill/>
                  </a:rPr>
                  <a:t> </a:t>
                </a:r>
              </a:p>
            </p:txBody>
          </p:sp>
        </mc:Fallback>
      </mc:AlternateContent>
    </p:spTree>
    <p:extLst>
      <p:ext uri="{BB962C8B-B14F-4D97-AF65-F5344CB8AC3E}">
        <p14:creationId xmlns:p14="http://schemas.microsoft.com/office/powerpoint/2010/main" val="112799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One scenario to the question</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Employing the use of paths or routes in an optimization framework involves defining and optimizing the restoration of specific paths or routes within the transportation network instead of individual links. This can significantly reduce the number of decision variables and simplify the modeling process. </a:t>
            </a: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1. Path or Route Definitions:   Define paths or routes between demand nodes and critical facilities or other important points in transportation network. A path is a sequence of links that connects a node to a CF. Each path represents a potential route that can be restored.</a:t>
            </a:r>
          </a:p>
          <a:p>
            <a:pPr marL="0" marR="0" algn="just">
              <a:lnSpc>
                <a:spcPct val="115000"/>
              </a:lnSpc>
              <a:spcBef>
                <a:spcPts val="0"/>
              </a:spcBef>
              <a:spcAft>
                <a:spcPts val="800"/>
              </a:spcAft>
            </a:pP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2. Decision Variables: Introduce binary decision variables to represent whether a particular path or route is restored. Let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P</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represent the set of paths. Define a binary decision variable for each path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R</a:t>
            </a:r>
            <a:r>
              <a:rPr lang="en-US" sz="2400" i="1" kern="100" baseline="-25000" dirty="0">
                <a:effectLst/>
                <a:latin typeface="Times New Roman" panose="02020603050405020304" pitchFamily="18" charset="0"/>
                <a:ea typeface="Calibri" panose="020F0502020204030204" pitchFamily="34" charset="0"/>
                <a:cs typeface="B Nazanin" panose="00000400000000000000" pitchFamily="2" charset="-78"/>
              </a:rPr>
              <a:t>p</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for each path in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P</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instead of link:</a:t>
            </a: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R</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p</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1	if path p is restored, otherwise R</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p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0.  </a:t>
            </a:r>
            <a:r>
              <a:rPr lang="en-US" kern="100" dirty="0">
                <a:latin typeface="Times New Roman" panose="02020603050405020304" pitchFamily="18" charset="0"/>
                <a:ea typeface="Calibri" panose="020F0502020204030204" pitchFamily="34" charset="0"/>
                <a:cs typeface="B Nazanin" panose="00000400000000000000" pitchFamily="2" charset="-78"/>
              </a:rPr>
              <a:t>Each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R</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p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incorporates  a set of link</a:t>
            </a:r>
            <a:endPar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73000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Objective Function 1 (Minimum cost)</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85000" lnSpcReduction="10000"/>
              </a:bodyPr>
              <a:lstStyle/>
              <a:p>
                <a:pPr marL="0" marR="0" algn="l">
                  <a:lnSpc>
                    <a:spcPct val="150000"/>
                  </a:lnSpc>
                  <a:spcBef>
                    <a:spcPts val="0"/>
                  </a:spcBef>
                  <a:spcAft>
                    <a:spcPts val="800"/>
                  </a:spcAft>
                </a:pPr>
                <a:r>
                  <a:rPr lang="en-US" kern="100" dirty="0">
                    <a:latin typeface="Times New Roman" panose="02020603050405020304" pitchFamily="18" charset="0"/>
                    <a:ea typeface="Calibri" panose="020F0502020204030204" pitchFamily="34" charset="0"/>
                    <a:cs typeface="B Nazanin" panose="00000400000000000000" pitchFamily="2" charset="-78"/>
                  </a:rPr>
                  <a:t>E</a:t>
                </a:r>
                <a:r>
                  <a:rPr lang="en-US" kern="100" dirty="0">
                    <a:effectLst/>
                    <a:latin typeface="Times New Roman" panose="02020603050405020304" pitchFamily="18" charset="0"/>
                    <a:ea typeface="Calibri" panose="020F0502020204030204" pitchFamily="34" charset="0"/>
                    <a:cs typeface="B Nazanin" panose="00000400000000000000" pitchFamily="2" charset="-78"/>
                  </a:rPr>
                  <a:t>conomic factors represent the budget and cost-related attributes incorporated in the planning such as direct or indirect costs.</a:t>
                </a:r>
              </a:p>
              <a:p>
                <a:pPr marL="0" marR="0">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2200" i="1" smtClean="0">
                          <a:effectLst/>
                          <a:latin typeface="Cambria Math" panose="02040503050406030204" pitchFamily="18" charset="0"/>
                          <a:ea typeface="Calibri" panose="020F0502020204030204" pitchFamily="34" charset="0"/>
                          <a:cs typeface="B Nazanin" panose="00000400000000000000" pitchFamily="2" charset="-78"/>
                        </a:rPr>
                        <m:t>𝑀𝑖𝑛</m:t>
                      </m:r>
                      <m:nary>
                        <m:naryPr>
                          <m:chr m:val="∑"/>
                          <m:supHide m:val="on"/>
                          <m:ctrlPr>
                            <a:rPr lang="en-US" sz="3000" i="1">
                              <a:effectLst/>
                              <a:latin typeface="Cambria Math" panose="02040503050406030204" pitchFamily="18" charset="0"/>
                            </a:rPr>
                          </m:ctrlPr>
                        </m:naryPr>
                        <m:sub>
                          <m:r>
                            <a:rPr lang="en-US" sz="2200" i="1">
                              <a:effectLst/>
                              <a:latin typeface="Cambria Math" panose="02040503050406030204" pitchFamily="18" charset="0"/>
                              <a:ea typeface="Calibri" panose="020F0502020204030204" pitchFamily="34" charset="0"/>
                              <a:cs typeface="B Nazanin" panose="00000400000000000000" pitchFamily="2" charset="-78"/>
                            </a:rPr>
                            <m:t>𝑧</m:t>
                          </m:r>
                        </m:sub>
                        <m:sup/>
                        <m:e>
                          <m:nary>
                            <m:naryPr>
                              <m:chr m:val="∑"/>
                              <m:supHide m:val="on"/>
                              <m:ctrlPr>
                                <a:rPr lang="en-US" sz="3000" i="1">
                                  <a:effectLst/>
                                  <a:latin typeface="Cambria Math" panose="02040503050406030204" pitchFamily="18" charset="0"/>
                                </a:rPr>
                              </m:ctrlPr>
                            </m:naryPr>
                            <m:sub>
                              <m:r>
                                <a:rPr lang="en-US" sz="2200" i="1">
                                  <a:effectLst/>
                                  <a:latin typeface="Cambria Math" panose="02040503050406030204" pitchFamily="18" charset="0"/>
                                  <a:ea typeface="Calibri" panose="020F0502020204030204" pitchFamily="34" charset="0"/>
                                  <a:cs typeface="B Nazanin" panose="00000400000000000000" pitchFamily="2" charset="-78"/>
                                </a:rPr>
                                <m:t>𝑖</m:t>
                              </m:r>
                            </m:sub>
                            <m:sup/>
                            <m:e>
                              <m:r>
                                <a:rPr lang="en-US" sz="2200" i="1">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3000" i="1">
                                      <a:effectLst/>
                                      <a:latin typeface="Cambria Math" panose="02040503050406030204" pitchFamily="18" charset="0"/>
                                    </a:rPr>
                                  </m:ctrlPr>
                                </m:sSubPr>
                                <m:e>
                                  <m:r>
                                    <a:rPr lang="en-US" sz="2200" i="1">
                                      <a:effectLst/>
                                      <a:latin typeface="Cambria Math" panose="02040503050406030204" pitchFamily="18" charset="0"/>
                                      <a:ea typeface="Calibri" panose="020F0502020204030204" pitchFamily="34" charset="0"/>
                                      <a:cs typeface="B Nazanin" panose="00000400000000000000" pitchFamily="2" charset="-78"/>
                                    </a:rPr>
                                    <m:t>𝑓</m:t>
                                  </m:r>
                                </m:e>
                                <m:sub>
                                  <m:r>
                                    <a:rPr lang="en-US" sz="2200" i="1">
                                      <a:effectLst/>
                                      <a:latin typeface="Cambria Math" panose="02040503050406030204" pitchFamily="18" charset="0"/>
                                      <a:ea typeface="Calibri" panose="020F0502020204030204" pitchFamily="34" charset="0"/>
                                      <a:cs typeface="B Nazanin" panose="00000400000000000000" pitchFamily="2" charset="-78"/>
                                    </a:rPr>
                                    <m:t>𝑖𝑧</m:t>
                                  </m:r>
                                </m:sub>
                              </m:sSub>
                              <m:r>
                                <a:rPr lang="en-US" sz="2200" i="1">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3000" i="1">
                                      <a:effectLst/>
                                      <a:latin typeface="Cambria Math" panose="02040503050406030204" pitchFamily="18" charset="0"/>
                                    </a:rPr>
                                  </m:ctrlPr>
                                </m:sSubPr>
                                <m:e>
                                  <m:r>
                                    <a:rPr lang="en-US" sz="2200" i="1">
                                      <a:effectLst/>
                                      <a:latin typeface="Cambria Math" panose="02040503050406030204" pitchFamily="18" charset="0"/>
                                      <a:ea typeface="Calibri" panose="020F0502020204030204" pitchFamily="34" charset="0"/>
                                      <a:cs typeface="B Nazanin" panose="00000400000000000000" pitchFamily="2" charset="-78"/>
                                    </a:rPr>
                                    <m:t>𝑦</m:t>
                                  </m:r>
                                </m:e>
                                <m:sub>
                                  <m:r>
                                    <a:rPr lang="en-US" sz="2200" i="1">
                                      <a:effectLst/>
                                      <a:latin typeface="Cambria Math" panose="02040503050406030204" pitchFamily="18" charset="0"/>
                                      <a:ea typeface="Calibri" panose="020F0502020204030204" pitchFamily="34" charset="0"/>
                                      <a:cs typeface="B Nazanin" panose="00000400000000000000" pitchFamily="2" charset="-78"/>
                                    </a:rPr>
                                    <m:t>𝑖𝑧</m:t>
                                  </m:r>
                                </m:sub>
                              </m:sSub>
                            </m:e>
                          </m:nary>
                        </m:e>
                      </m:nary>
                      <m:r>
                        <a:rPr lang="en-US" sz="2200" i="1">
                          <a:effectLst/>
                          <a:latin typeface="Cambria Math" panose="02040503050406030204" pitchFamily="18" charset="0"/>
                          <a:ea typeface="Calibri" panose="020F0502020204030204" pitchFamily="34" charset="0"/>
                          <a:cs typeface="B Nazanin" panose="00000400000000000000" pitchFamily="2" charset="-78"/>
                        </a:rPr>
                        <m:t>)</m:t>
                      </m:r>
                    </m:oMath>
                  </m:oMathPara>
                </a14:m>
                <a:endParaRPr lang="en-US" sz="30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Repair or Restoration Cost Component:</a:t>
                </a:r>
              </a:p>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This component represents the cost associated with repairing or restoring link </a:t>
                </a:r>
                <a:r>
                  <a:rPr lang="en-US" kern="100" dirty="0" err="1">
                    <a:latin typeface="Times New Roman" panose="02020603050405020304" pitchFamily="18" charset="0"/>
                    <a:ea typeface="Calibri" panose="020F0502020204030204" pitchFamily="34" charset="0"/>
                    <a:cs typeface="B Nazanin" panose="00000400000000000000" pitchFamily="2" charset="-78"/>
                  </a:rPr>
                  <a:t>i</a:t>
                </a:r>
                <a:r>
                  <a:rPr lang="en-US" kern="100" dirty="0">
                    <a:latin typeface="Times New Roman" panose="02020603050405020304" pitchFamily="18" charset="0"/>
                    <a:ea typeface="Calibri" panose="020F0502020204030204" pitchFamily="34" charset="0"/>
                    <a:cs typeface="B Nazanin" panose="00000400000000000000" pitchFamily="2" charset="-78"/>
                  </a:rPr>
                  <a:t> in the zone z</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a:t>
                </a:r>
              </a:p>
              <a:p>
                <a:pPr marL="0" marR="0" algn="just">
                  <a:lnSpc>
                    <a:spcPct val="150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y</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iz</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is a binary decision variable (equal to 1 if link </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is repaired, 0 otherwise) in zone z.</a:t>
                </a:r>
              </a:p>
              <a:p>
                <a:pPr marL="0" marR="0" algn="just">
                  <a:lnSpc>
                    <a:spcPct val="150000"/>
                  </a:lnSpc>
                  <a:spcBef>
                    <a:spcPts val="0"/>
                  </a:spcBef>
                  <a:spcAft>
                    <a:spcPts val="800"/>
                  </a:spcAft>
                </a:pP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f</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iz</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is the repair or restoration cost for link </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in zone z.</a:t>
                </a:r>
              </a:p>
              <a:p>
                <a:pPr marL="0" marR="0" algn="l">
                  <a:lnSpc>
                    <a:spcPct val="150000"/>
                  </a:lnSpc>
                  <a:spcBef>
                    <a:spcPts val="0"/>
                  </a:spcBef>
                  <a:spcAft>
                    <a:spcPts val="800"/>
                  </a:spcAft>
                </a:pPr>
                <a:r>
                  <a:rPr lang="en-US" kern="100" dirty="0">
                    <a:solidFill>
                      <a:srgbClr val="FF0000"/>
                    </a:solidFill>
                    <a:latin typeface="Times New Roman" panose="02020603050405020304" pitchFamily="18" charset="0"/>
                    <a:ea typeface="Calibri" panose="020F0502020204030204" pitchFamily="34" charset="0"/>
                    <a:cs typeface="B Nazanin" panose="00000400000000000000" pitchFamily="2" charset="-78"/>
                  </a:rPr>
                  <a:t>Q: </a:t>
                </a:r>
                <a:r>
                  <a:rPr lang="en-US" kern="100" dirty="0">
                    <a:latin typeface="Times New Roman" panose="02020603050405020304" pitchFamily="18" charset="0"/>
                    <a:ea typeface="Calibri" panose="020F0502020204030204" pitchFamily="34" charset="0"/>
                    <a:cs typeface="B Nazanin" panose="00000400000000000000" pitchFamily="2" charset="-78"/>
                  </a:rPr>
                  <a:t>Dr </a:t>
                </a:r>
                <a:r>
                  <a:rPr lang="en-US" kern="100" dirty="0" err="1">
                    <a:latin typeface="Times New Roman" panose="02020603050405020304" pitchFamily="18" charset="0"/>
                    <a:ea typeface="Calibri" panose="020F0502020204030204" pitchFamily="34" charset="0"/>
                    <a:cs typeface="B Nazanin" panose="00000400000000000000" pitchFamily="2" charset="-78"/>
                  </a:rPr>
                  <a:t>chen</a:t>
                </a:r>
                <a:r>
                  <a:rPr lang="en-US" kern="100" dirty="0">
                    <a:latin typeface="Times New Roman" panose="02020603050405020304" pitchFamily="18" charset="0"/>
                    <a:ea typeface="Calibri" panose="020F0502020204030204" pitchFamily="34" charset="0"/>
                    <a:cs typeface="B Nazanin" panose="00000400000000000000" pitchFamily="2" charset="-78"/>
                  </a:rPr>
                  <a:t>: w</a:t>
                </a:r>
                <a:r>
                  <a:rPr lang="en-US" kern="100" dirty="0">
                    <a:effectLst/>
                    <a:latin typeface="Times New Roman" panose="02020603050405020304" pitchFamily="18" charset="0"/>
                    <a:ea typeface="Calibri" panose="020F0502020204030204" pitchFamily="34" charset="0"/>
                    <a:cs typeface="B Nazanin" panose="00000400000000000000" pitchFamily="2" charset="-78"/>
                  </a:rPr>
                  <a:t>hat is this?</a:t>
                </a:r>
              </a:p>
              <a:p>
                <a:pPr marL="0" marR="0" algn="l">
                  <a:lnSpc>
                    <a:spcPct val="150000"/>
                  </a:lnSpc>
                  <a:spcBef>
                    <a:spcPts val="0"/>
                  </a:spcBef>
                  <a:spcAft>
                    <a:spcPts val="800"/>
                  </a:spcAft>
                </a:pPr>
                <a:r>
                  <a:rPr lang="en-US" sz="1800" kern="100" dirty="0">
                    <a:effectLst/>
                    <a:latin typeface="Times New Roman" panose="02020603050405020304" pitchFamily="18" charset="0"/>
                    <a:ea typeface="Calibri" panose="020F0502020204030204" pitchFamily="34" charset="0"/>
                    <a:cs typeface="B Nazanin" panose="00000400000000000000" pitchFamily="2" charset="-78"/>
                  </a:rPr>
                  <a:t> </a:t>
                </a:r>
                <a:r>
                  <a:rPr lang="en-US" kern="100" dirty="0">
                    <a:effectLst/>
                    <a:latin typeface="Times New Roman" panose="02020603050405020304" pitchFamily="18" charset="0"/>
                    <a:ea typeface="Calibri" panose="020F0502020204030204" pitchFamily="34" charset="0"/>
                    <a:cs typeface="B Nazanin" panose="00000400000000000000" pitchFamily="2" charset="-78"/>
                  </a:rPr>
                  <a:t>Link </a:t>
                </a:r>
                <a:r>
                  <a:rPr lang="en-US"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belong to zone z</a:t>
                </a:r>
              </a:p>
              <a:p>
                <a:pPr marL="0" marR="0" algn="just">
                  <a:lnSpc>
                    <a:spcPct val="150000"/>
                  </a:lnSpc>
                  <a:spcBef>
                    <a:spcPts val="0"/>
                  </a:spcBef>
                  <a:spcAft>
                    <a:spcPts val="800"/>
                  </a:spcAft>
                </a:pP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558"/>
                </a:stretch>
              </a:blipFill>
            </p:spPr>
            <p:txBody>
              <a:bodyPr/>
              <a:lstStyle/>
              <a:p>
                <a:r>
                  <a:rPr lang="en-US">
                    <a:noFill/>
                  </a:rPr>
                  <a:t> </a:t>
                </a:r>
              </a:p>
            </p:txBody>
          </p:sp>
        </mc:Fallback>
      </mc:AlternateContent>
    </p:spTree>
    <p:extLst>
      <p:ext uri="{BB962C8B-B14F-4D97-AF65-F5344CB8AC3E}">
        <p14:creationId xmlns:p14="http://schemas.microsoft.com/office/powerpoint/2010/main" val="612761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800" b="0" i="0" dirty="0">
                <a:solidFill>
                  <a:srgbClr val="374151"/>
                </a:solidFill>
                <a:effectLst/>
                <a:latin typeface="Times New Roman" panose="02020603050405020304" pitchFamily="18" charset="0"/>
                <a:cs typeface="Times New Roman" panose="02020603050405020304" pitchFamily="18" charset="0"/>
              </a:rPr>
              <a:t>Obj. 2 (Max traffic efficiency (Min travel time))</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92500" lnSpcReduction="10000"/>
              </a:bodyPr>
              <a:lstStyle/>
              <a:p>
                <a:pPr marL="0" marR="0" algn="l">
                  <a:lnSpc>
                    <a:spcPct val="150000"/>
                  </a:lnSpc>
                  <a:spcBef>
                    <a:spcPts val="0"/>
                  </a:spcBef>
                  <a:spcAft>
                    <a:spcPts val="800"/>
                  </a:spcAft>
                </a:pPr>
                <a:r>
                  <a:rPr lang="en-US" kern="100" dirty="0">
                    <a:latin typeface="Times New Roman" panose="02020603050405020304" pitchFamily="18" charset="0"/>
                    <a:ea typeface="Calibri" panose="020F0502020204030204" pitchFamily="34" charset="0"/>
                    <a:cs typeface="B Nazanin" panose="00000400000000000000" pitchFamily="2" charset="-78"/>
                  </a:rPr>
                  <a:t> Travel time is the most frequently used metric to assess the quality of traffic service following disasters.</a:t>
                </a:r>
                <a:endParaRPr lang="en-US" kern="100" dirty="0">
                  <a:effectLst/>
                  <a:latin typeface="Times New Roman" panose="02020603050405020304" pitchFamily="18" charset="0"/>
                  <a:ea typeface="Calibri" panose="020F0502020204030204" pitchFamily="34" charset="0"/>
                  <a:cs typeface="B Nazanin" panose="00000400000000000000" pitchFamily="2" charset="-78"/>
                </a:endParaRPr>
              </a:p>
              <a:p>
                <a:pPr>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ea typeface="Calibri" panose="020F0502020204030204" pitchFamily="34" charset="0"/>
                          <a:cs typeface="B Nazanin" panose="00000400000000000000" pitchFamily="2" charset="-78"/>
                        </a:rPr>
                        <m:t>𝑀𝑖𝑛</m:t>
                      </m:r>
                      <m:nary>
                        <m:naryPr>
                          <m:chr m:val="∑"/>
                          <m:supHide m:val="on"/>
                          <m:ctrlPr>
                            <a:rPr lang="en-US" sz="1800" i="1">
                              <a:latin typeface="Cambria Math" panose="02040503050406030204" pitchFamily="18" charset="0"/>
                            </a:rPr>
                          </m:ctrlPr>
                        </m:naryPr>
                        <m:sub>
                          <m:r>
                            <a:rPr lang="en-US" sz="1800" i="1">
                              <a:latin typeface="Cambria Math" panose="02040503050406030204" pitchFamily="18" charset="0"/>
                              <a:ea typeface="Calibri" panose="020F0502020204030204" pitchFamily="34" charset="0"/>
                              <a:cs typeface="B Nazanin" panose="00000400000000000000" pitchFamily="2" charset="-78"/>
                            </a:rPr>
                            <m:t>𝑖</m:t>
                          </m:r>
                        </m:sub>
                        <m:sup/>
                        <m:e>
                          <m:nary>
                            <m:naryPr>
                              <m:chr m:val="∑"/>
                              <m:supHide m:val="on"/>
                              <m:ctrlPr>
                                <a:rPr lang="en-US" sz="1800" i="1">
                                  <a:latin typeface="Cambria Math" panose="02040503050406030204" pitchFamily="18" charset="0"/>
                                </a:rPr>
                              </m:ctrlPr>
                            </m:naryPr>
                            <m:sub>
                              <m:r>
                                <a:rPr lang="en-US" sz="1800" i="1">
                                  <a:latin typeface="Cambria Math" panose="02040503050406030204" pitchFamily="18" charset="0"/>
                                  <a:ea typeface="Calibri" panose="020F0502020204030204" pitchFamily="34" charset="0"/>
                                  <a:cs typeface="B Nazanin" panose="00000400000000000000" pitchFamily="2" charset="-78"/>
                                </a:rPr>
                                <m:t>𝑗</m:t>
                              </m:r>
                            </m:sub>
                            <m:sup/>
                            <m:e>
                              <m:sSub>
                                <m:sSubPr>
                                  <m:ctrlPr>
                                    <a:rPr lang="en-US" sz="1800" i="1">
                                      <a:latin typeface="Cambria Math" panose="02040503050406030204" pitchFamily="18" charset="0"/>
                                    </a:rPr>
                                  </m:ctrlPr>
                                </m:sSubPr>
                                <m:e>
                                  <m:nary>
                                    <m:naryPr>
                                      <m:chr m:val="∑"/>
                                      <m:supHide m:val="on"/>
                                      <m:ctrlPr>
                                        <a:rPr lang="en-US" sz="1800" i="1">
                                          <a:latin typeface="Cambria Math" panose="02040503050406030204" pitchFamily="18" charset="0"/>
                                        </a:rPr>
                                      </m:ctrlPr>
                                    </m:naryPr>
                                    <m:sub>
                                      <m:r>
                                        <a:rPr lang="en-US" sz="1800" i="1">
                                          <a:latin typeface="Cambria Math" panose="02040503050406030204" pitchFamily="18" charset="0"/>
                                          <a:ea typeface="Calibri" panose="020F0502020204030204" pitchFamily="34" charset="0"/>
                                          <a:cs typeface="B Nazanin" panose="00000400000000000000" pitchFamily="2" charset="-78"/>
                                        </a:rPr>
                                        <m:t>𝑗</m:t>
                                      </m:r>
                                    </m:sub>
                                    <m:sup/>
                                    <m:e>
                                      <m:sSub>
                                        <m:sSubPr>
                                          <m:ctrlPr>
                                            <a:rPr lang="en-US" sz="1800" i="1">
                                              <a:latin typeface="Cambria Math" panose="02040503050406030204" pitchFamily="18" charset="0"/>
                                            </a:rPr>
                                          </m:ctrlPr>
                                        </m:sSubPr>
                                        <m:e>
                                          <m:r>
                                            <a:rPr lang="en-US" sz="1800" i="1">
                                              <a:latin typeface="Cambria Math" panose="02040503050406030204" pitchFamily="18" charset="0"/>
                                              <a:ea typeface="Calibri" panose="020F0502020204030204" pitchFamily="34" charset="0"/>
                                              <a:cs typeface="B Nazanin" panose="00000400000000000000" pitchFamily="2" charset="-78"/>
                                            </a:rPr>
                                            <m:t>𝑑</m:t>
                                          </m:r>
                                        </m:e>
                                        <m:sub>
                                          <m:r>
                                            <a:rPr lang="en-US" sz="1800" i="1">
                                              <a:latin typeface="Cambria Math" panose="02040503050406030204" pitchFamily="18" charset="0"/>
                                              <a:ea typeface="Calibri" panose="020F0502020204030204" pitchFamily="34" charset="0"/>
                                              <a:cs typeface="B Nazanin" panose="00000400000000000000" pitchFamily="2" charset="-78"/>
                                            </a:rPr>
                                            <m:t>𝑖𝑗𝑘</m:t>
                                          </m:r>
                                        </m:sub>
                                      </m:sSub>
                                      <m:r>
                                        <a:rPr lang="en-US" sz="1800" i="1">
                                          <a:latin typeface="Cambria Math" panose="02040503050406030204" pitchFamily="18" charset="0"/>
                                          <a:ea typeface="Calibri" panose="020F0502020204030204" pitchFamily="34" charset="0"/>
                                          <a:cs typeface="B Nazanin" panose="00000400000000000000" pitchFamily="2" charset="-78"/>
                                        </a:rPr>
                                        <m:t>.</m:t>
                                      </m:r>
                                      <m:sSub>
                                        <m:sSubPr>
                                          <m:ctrlPr>
                                            <a:rPr lang="en-US" sz="1800" i="1">
                                              <a:latin typeface="Cambria Math" panose="02040503050406030204" pitchFamily="18" charset="0"/>
                                            </a:rPr>
                                          </m:ctrlPr>
                                        </m:sSubPr>
                                        <m:e>
                                          <m:r>
                                            <a:rPr lang="en-US" sz="1800" i="1">
                                              <a:latin typeface="Cambria Math" panose="02040503050406030204" pitchFamily="18" charset="0"/>
                                              <a:ea typeface="Calibri" panose="020F0502020204030204" pitchFamily="34" charset="0"/>
                                              <a:cs typeface="B Nazanin" panose="00000400000000000000" pitchFamily="2" charset="-78"/>
                                            </a:rPr>
                                            <m:t>𝑥</m:t>
                                          </m:r>
                                        </m:e>
                                        <m:sub>
                                          <m:r>
                                            <a:rPr lang="en-US" sz="1800" i="1">
                                              <a:latin typeface="Cambria Math" panose="02040503050406030204" pitchFamily="18" charset="0"/>
                                              <a:ea typeface="Calibri" panose="020F0502020204030204" pitchFamily="34" charset="0"/>
                                              <a:cs typeface="B Nazanin" panose="00000400000000000000" pitchFamily="2" charset="-78"/>
                                            </a:rPr>
                                            <m:t>𝑖𝑗𝑘</m:t>
                                          </m:r>
                                        </m:sub>
                                      </m:sSub>
                                    </m:e>
                                  </m:nary>
                                </m:e>
                                <m:sub/>
                              </m:sSub>
                            </m:e>
                          </m:nary>
                        </m:e>
                      </m:nary>
                    </m:oMath>
                  </m:oMathPara>
                </a14:m>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a:p>
                <a:pPr>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Repair or Restoration Cost Component:</a:t>
                </a:r>
              </a:p>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Travel Cost Component:</a:t>
                </a:r>
              </a:p>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This component represents the cost associated with traveling from access point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j</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through road link </a:t>
                </a:r>
                <a:r>
                  <a:rPr lang="en-US" sz="2400" i="1"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to critical infrastructure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k</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a:t>
                </a:r>
              </a:p>
              <a:p>
                <a:pPr marL="0" marR="0" algn="just">
                  <a:lnSpc>
                    <a:spcPct val="150000"/>
                  </a:lnSpc>
                  <a:spcBef>
                    <a:spcPts val="0"/>
                  </a:spcBef>
                  <a:spcAft>
                    <a:spcPts val="800"/>
                  </a:spcAft>
                </a:pPr>
                <a:r>
                  <a:rPr lang="en-US" sz="2400" i="1" kern="100" dirty="0" err="1">
                    <a:effectLst/>
                    <a:latin typeface="Times New Roman" panose="02020603050405020304" pitchFamily="18" charset="0"/>
                    <a:ea typeface="Calibri" panose="020F0502020204030204" pitchFamily="34" charset="0"/>
                    <a:cs typeface="B Nazanin" panose="00000400000000000000" pitchFamily="2" charset="-78"/>
                  </a:rPr>
                  <a:t>x</a:t>
                </a:r>
                <a:r>
                  <a:rPr lang="en-US" sz="2400" i="1" kern="100" baseline="-25000" dirty="0" err="1">
                    <a:effectLst/>
                    <a:latin typeface="Times New Roman" panose="02020603050405020304" pitchFamily="18" charset="0"/>
                    <a:ea typeface="Calibri" panose="020F0502020204030204" pitchFamily="34" charset="0"/>
                    <a:cs typeface="B Nazanin" panose="00000400000000000000" pitchFamily="2" charset="-78"/>
                  </a:rPr>
                  <a:t>jik</a:t>
                </a:r>
                <a:r>
                  <a:rPr lang="en-US" sz="2400" kern="100" baseline="-25000" dirty="0">
                    <a:effectLst/>
                    <a:latin typeface="Times New Roman" panose="02020603050405020304" pitchFamily="18" charset="0"/>
                    <a:ea typeface="Calibri" panose="020F0502020204030204" pitchFamily="34" charset="0"/>
                    <a:cs typeface="B Nazanin" panose="00000400000000000000" pitchFamily="2" charset="-78"/>
                  </a:rPr>
                  <a:t>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is a binary decision variable (equal to 1 if access point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j</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accesses critical infrastructure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k</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through link </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0 otherwise).</a:t>
                </a:r>
              </a:p>
              <a:p>
                <a:pPr marL="0" marR="0" algn="just">
                  <a:lnSpc>
                    <a:spcPct val="150000"/>
                  </a:lnSpc>
                  <a:spcBef>
                    <a:spcPts val="0"/>
                  </a:spcBef>
                  <a:spcAft>
                    <a:spcPts val="800"/>
                  </a:spcAft>
                </a:pPr>
                <a:r>
                  <a:rPr lang="en-US" sz="2400" i="1" kern="100" dirty="0" err="1">
                    <a:effectLst/>
                    <a:latin typeface="Times New Roman" panose="02020603050405020304" pitchFamily="18" charset="0"/>
                    <a:ea typeface="Calibri" panose="020F0502020204030204" pitchFamily="34" charset="0"/>
                    <a:cs typeface="B Nazanin" panose="00000400000000000000" pitchFamily="2" charset="-78"/>
                  </a:rPr>
                  <a:t>d</a:t>
                </a:r>
                <a:r>
                  <a:rPr lang="en-US" sz="2400" i="1" kern="100" baseline="-25000" dirty="0" err="1">
                    <a:effectLst/>
                    <a:latin typeface="Times New Roman" panose="02020603050405020304" pitchFamily="18" charset="0"/>
                    <a:ea typeface="Calibri" panose="020F0502020204030204" pitchFamily="34" charset="0"/>
                    <a:cs typeface="B Nazanin" panose="00000400000000000000" pitchFamily="2" charset="-78"/>
                  </a:rPr>
                  <a:t>jik</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is the travel time from access point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j</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to healthcare </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k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in road</a:t>
                </a:r>
                <a:r>
                  <a:rPr lang="en-US" sz="2400" i="1" kern="100" dirty="0">
                    <a:effectLst/>
                    <a:latin typeface="Times New Roman" panose="02020603050405020304" pitchFamily="18" charset="0"/>
                    <a:ea typeface="Calibri" panose="020F0502020204030204" pitchFamily="34" charset="0"/>
                    <a:cs typeface="B Nazanin" panose="00000400000000000000" pitchFamily="2" charset="-78"/>
                  </a:rPr>
                  <a:t> </a:t>
                </a:r>
                <a:r>
                  <a:rPr lang="en-US" sz="2400" i="1"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a:t>
                </a:r>
              </a:p>
              <a:p>
                <a:pPr marL="0" marR="0" algn="just">
                  <a:lnSpc>
                    <a:spcPct val="150000"/>
                  </a:lnSpc>
                  <a:spcBef>
                    <a:spcPts val="0"/>
                  </a:spcBef>
                  <a:spcAft>
                    <a:spcPts val="800"/>
                  </a:spcAft>
                </a:pP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659" r="-659"/>
                </a:stretch>
              </a:blipFill>
            </p:spPr>
            <p:txBody>
              <a:bodyPr/>
              <a:lstStyle/>
              <a:p>
                <a:r>
                  <a:rPr lang="en-US">
                    <a:noFill/>
                  </a:rPr>
                  <a:t> </a:t>
                </a:r>
              </a:p>
            </p:txBody>
          </p:sp>
        </mc:Fallback>
      </mc:AlternateContent>
    </p:spTree>
    <p:extLst>
      <p:ext uri="{BB962C8B-B14F-4D97-AF65-F5344CB8AC3E}">
        <p14:creationId xmlns:p14="http://schemas.microsoft.com/office/powerpoint/2010/main" val="1104354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800" b="0" i="0" dirty="0">
                <a:solidFill>
                  <a:srgbClr val="374151"/>
                </a:solidFill>
                <a:effectLst/>
                <a:latin typeface="Times New Roman" panose="02020603050405020304" pitchFamily="18" charset="0"/>
                <a:cs typeface="Times New Roman" panose="02020603050405020304" pitchFamily="18" charset="0"/>
              </a:rPr>
              <a:t>Obj. 2 (Max traffic efficiency (Min travel time))</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nSpc>
                    <a:spcPct val="115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800" i="1" kern="100" smtClean="0">
                              <a:effectLst/>
                              <a:latin typeface="Cambria Math" panose="02040503050406030204" pitchFamily="18" charset="0"/>
                              <a:ea typeface="Calibri" panose="020F0502020204030204" pitchFamily="34" charset="0"/>
                              <a:cs typeface="B Nazanin" panose="00000400000000000000" pitchFamily="2" charset="-78"/>
                            </a:rPr>
                          </m:ctrlPr>
                        </m:sSubPr>
                        <m:e>
                          <m:r>
                            <a:rPr lang="en-US" sz="1800" i="1" kern="100">
                              <a:effectLst/>
                              <a:latin typeface="Cambria Math" panose="02040503050406030204" pitchFamily="18" charset="0"/>
                              <a:ea typeface="Calibri" panose="020F0502020204030204" pitchFamily="34" charset="0"/>
                              <a:cs typeface="B Nazanin" panose="00000400000000000000" pitchFamily="2" charset="-78"/>
                            </a:rPr>
                            <m:t>𝑑</m:t>
                          </m:r>
                        </m:e>
                        <m:sub>
                          <m:r>
                            <a:rPr lang="en-US" sz="1800" i="1" kern="100">
                              <a:effectLst/>
                              <a:latin typeface="Cambria Math" panose="02040503050406030204" pitchFamily="18" charset="0"/>
                              <a:ea typeface="Calibri" panose="020F0502020204030204" pitchFamily="34" charset="0"/>
                              <a:cs typeface="B Nazanin" panose="00000400000000000000" pitchFamily="2" charset="-78"/>
                            </a:rPr>
                            <m:t>𝑖𝑗𝑘</m:t>
                          </m:r>
                        </m:sub>
                      </m:sSub>
                      <m:r>
                        <a:rPr lang="en-US" sz="1800" i="1" kern="100">
                          <a:effectLst/>
                          <a:latin typeface="Cambria Math" panose="02040503050406030204" pitchFamily="18" charset="0"/>
                          <a:ea typeface="Calibri" panose="020F0502020204030204" pitchFamily="34" charset="0"/>
                          <a:cs typeface="B Nazanin" panose="00000400000000000000" pitchFamily="2" charset="-78"/>
                        </a:rPr>
                        <m:t>=</m:t>
                      </m:r>
                      <m:r>
                        <a:rPr lang="en-US" sz="1800" i="1" kern="100">
                          <a:effectLst/>
                          <a:latin typeface="Cambria Math" panose="02040503050406030204" pitchFamily="18" charset="0"/>
                          <a:ea typeface="Calibri" panose="020F0502020204030204" pitchFamily="34" charset="0"/>
                          <a:cs typeface="B Nazanin" panose="00000400000000000000" pitchFamily="2" charset="-78"/>
                        </a:rPr>
                        <m:t>𝑡</m:t>
                      </m:r>
                      <m:r>
                        <a:rPr lang="en-US" sz="1800" i="1" kern="100">
                          <a:effectLst/>
                          <a:latin typeface="Cambria Math" panose="02040503050406030204" pitchFamily="18" charset="0"/>
                          <a:ea typeface="Calibri" panose="020F0502020204030204" pitchFamily="34" charset="0"/>
                          <a:cs typeface="B Nazanin" panose="00000400000000000000" pitchFamily="2" charset="-78"/>
                        </a:rPr>
                        <m:t>=</m:t>
                      </m:r>
                      <m:f>
                        <m:fPr>
                          <m:ctrlPr>
                            <a:rPr lang="en-US" sz="1800" i="1" kern="100">
                              <a:effectLst/>
                              <a:latin typeface="Cambria Math" panose="02040503050406030204" pitchFamily="18" charset="0"/>
                              <a:ea typeface="Calibri" panose="020F0502020204030204" pitchFamily="34" charset="0"/>
                              <a:cs typeface="B Nazanin" panose="00000400000000000000" pitchFamily="2" charset="-78"/>
                            </a:rPr>
                          </m:ctrlPr>
                        </m:fPr>
                        <m:num>
                          <m:r>
                            <a:rPr lang="en-US" sz="1800" i="1" kern="100">
                              <a:effectLst/>
                              <a:latin typeface="Cambria Math" panose="02040503050406030204" pitchFamily="18" charset="0"/>
                              <a:ea typeface="Calibri" panose="020F0502020204030204" pitchFamily="34" charset="0"/>
                              <a:cs typeface="B Nazanin" panose="00000400000000000000" pitchFamily="2" charset="-78"/>
                            </a:rPr>
                            <m:t>𝑙</m:t>
                          </m:r>
                        </m:num>
                        <m:den>
                          <m:r>
                            <a:rPr lang="en-US" sz="1800" i="1" kern="100">
                              <a:effectLst/>
                              <a:latin typeface="Cambria Math" panose="02040503050406030204" pitchFamily="18" charset="0"/>
                              <a:ea typeface="Calibri" panose="020F0502020204030204" pitchFamily="34" charset="0"/>
                              <a:cs typeface="B Nazanin" panose="00000400000000000000" pitchFamily="2" charset="-78"/>
                            </a:rPr>
                            <m:t>𝑠</m:t>
                          </m:r>
                        </m:den>
                      </m:f>
                      <m:r>
                        <a:rPr lang="en-US" sz="1800" i="1" kern="100">
                          <a:effectLst/>
                          <a:latin typeface="Cambria Math" panose="02040503050406030204" pitchFamily="18" charset="0"/>
                          <a:ea typeface="Calibri" panose="020F0502020204030204" pitchFamily="34" charset="0"/>
                          <a:cs typeface="B Nazanin" panose="00000400000000000000" pitchFamily="2" charset="-78"/>
                        </a:rPr>
                        <m:t>,</m:t>
                      </m:r>
                    </m:oMath>
                    <m:oMath xmlns:m="http://schemas.openxmlformats.org/officeDocument/2006/math">
                      <m:r>
                        <a:rPr lang="en-US" sz="1800" i="1" kern="100">
                          <a:effectLst/>
                          <a:latin typeface="Cambria Math" panose="02040503050406030204" pitchFamily="18" charset="0"/>
                          <a:ea typeface="Calibri" panose="020F0502020204030204" pitchFamily="34" charset="0"/>
                          <a:cs typeface="B Nazanin" panose="00000400000000000000" pitchFamily="2" charset="-78"/>
                        </a:rPr>
                        <m:t>  </m:t>
                      </m:r>
                      <m:r>
                        <a:rPr lang="en-US" sz="1800" i="1" kern="100">
                          <a:effectLst/>
                          <a:latin typeface="Cambria Math" panose="02040503050406030204" pitchFamily="18" charset="0"/>
                          <a:ea typeface="Calibri" panose="020F0502020204030204" pitchFamily="34" charset="0"/>
                          <a:cs typeface="B Nazanin" panose="00000400000000000000" pitchFamily="2" charset="-78"/>
                        </a:rPr>
                        <m:t>𝑠</m:t>
                      </m:r>
                      <m:r>
                        <a:rPr lang="en-US" sz="1800" i="1" kern="100">
                          <a:effectLst/>
                          <a:latin typeface="Cambria Math" panose="02040503050406030204" pitchFamily="18" charset="0"/>
                          <a:ea typeface="Calibri" panose="020F0502020204030204" pitchFamily="34" charset="0"/>
                          <a:cs typeface="B Nazanin" panose="00000400000000000000" pitchFamily="2" charset="-78"/>
                        </a:rPr>
                        <m:t>=</m:t>
                      </m:r>
                      <m:func>
                        <m:funcPr>
                          <m:ctrlPr>
                            <a:rPr lang="en-US" sz="1800" i="1" kern="100">
                              <a:effectLst/>
                              <a:latin typeface="Cambria Math" panose="02040503050406030204" pitchFamily="18" charset="0"/>
                              <a:ea typeface="Calibri" panose="020F0502020204030204" pitchFamily="34" charset="0"/>
                              <a:cs typeface="B Nazanin" panose="00000400000000000000" pitchFamily="2" charset="-78"/>
                            </a:rPr>
                          </m:ctrlPr>
                        </m:funcPr>
                        <m:fName>
                          <m:r>
                            <a:rPr lang="en-US" sz="1800" i="1" kern="100">
                              <a:effectLst/>
                              <a:latin typeface="Cambria Math" panose="02040503050406030204" pitchFamily="18" charset="0"/>
                              <a:ea typeface="Calibri" panose="020F0502020204030204" pitchFamily="34" charset="0"/>
                              <a:cs typeface="B Nazanin" panose="00000400000000000000" pitchFamily="2" charset="-78"/>
                            </a:rPr>
                            <m:t>𝑚𝑖𝑛</m:t>
                          </m:r>
                        </m:fName>
                        <m:e>
                          <m:d>
                            <m:dPr>
                              <m:ctrlPr>
                                <a:rPr lang="en-US" sz="1800" i="1" kern="100">
                                  <a:effectLst/>
                                  <a:latin typeface="Cambria Math" panose="02040503050406030204" pitchFamily="18" charset="0"/>
                                  <a:ea typeface="Calibri" panose="020F0502020204030204" pitchFamily="34" charset="0"/>
                                  <a:cs typeface="B Nazanin" panose="00000400000000000000" pitchFamily="2" charset="-78"/>
                                </a:rPr>
                              </m:ctrlPr>
                            </m:dPr>
                            <m:e>
                              <m:sSub>
                                <m:sSubPr>
                                  <m:ctrlPr>
                                    <a:rPr lang="en-US" sz="18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1800" i="1" kern="100">
                                      <a:effectLst/>
                                      <a:latin typeface="Cambria Math" panose="02040503050406030204" pitchFamily="18" charset="0"/>
                                      <a:ea typeface="Calibri" panose="020F0502020204030204" pitchFamily="34" charset="0"/>
                                      <a:cs typeface="B Nazanin" panose="00000400000000000000" pitchFamily="2" charset="-78"/>
                                    </a:rPr>
                                    <m:t>𝑣</m:t>
                                  </m:r>
                                </m:e>
                                <m:sub>
                                  <m:r>
                                    <a:rPr lang="en-US" sz="1800" i="1" kern="100">
                                      <a:effectLst/>
                                      <a:latin typeface="Cambria Math" panose="02040503050406030204" pitchFamily="18" charset="0"/>
                                      <a:ea typeface="Calibri" panose="020F0502020204030204" pitchFamily="34" charset="0"/>
                                      <a:cs typeface="B Nazanin" panose="00000400000000000000" pitchFamily="2" charset="-78"/>
                                    </a:rPr>
                                    <m:t>𝑑</m:t>
                                  </m:r>
                                </m:sub>
                              </m:sSub>
                              <m:r>
                                <a:rPr lang="en-US" sz="1800"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18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1800" i="1" kern="100">
                                      <a:effectLst/>
                                      <a:latin typeface="Cambria Math" panose="02040503050406030204" pitchFamily="18" charset="0"/>
                                      <a:ea typeface="Calibri" panose="020F0502020204030204" pitchFamily="34" charset="0"/>
                                      <a:cs typeface="B Nazanin" panose="00000400000000000000" pitchFamily="2" charset="-78"/>
                                    </a:rPr>
                                    <m:t>𝑣</m:t>
                                  </m:r>
                                </m:e>
                                <m:sub>
                                  <m:r>
                                    <a:rPr lang="en-US" sz="1800" i="1" kern="100">
                                      <a:effectLst/>
                                      <a:latin typeface="Cambria Math" panose="02040503050406030204" pitchFamily="18" charset="0"/>
                                      <a:ea typeface="Calibri" panose="020F0502020204030204" pitchFamily="34" charset="0"/>
                                      <a:cs typeface="B Nazanin" panose="00000400000000000000" pitchFamily="2" charset="-78"/>
                                    </a:rPr>
                                    <m:t>𝑓</m:t>
                                  </m:r>
                                </m:sub>
                              </m:sSub>
                            </m:e>
                          </m:d>
                        </m:e>
                      </m:func>
                    </m:oMath>
                  </m:oMathPara>
                </a14:m>
                <a:endParaRPr lang="en-US" sz="18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nSpc>
                    <a:spcPct val="115000"/>
                  </a:lnSpc>
                  <a:spcBef>
                    <a:spcPts val="0"/>
                  </a:spcBef>
                  <a:spcAft>
                    <a:spcPts val="800"/>
                  </a:spcAft>
                </a:pPr>
                <a:r>
                  <a:rPr lang="en-US" sz="1800" i="1" kern="100" dirty="0">
                    <a:effectLst/>
                    <a:latin typeface="Times New Roman" panose="02020603050405020304" pitchFamily="18" charset="0"/>
                    <a:ea typeface="Calibri" panose="020F0502020204030204" pitchFamily="34" charset="0"/>
                    <a:cs typeface="B Nazanin" panose="00000400000000000000" pitchFamily="2" charset="-78"/>
                  </a:rPr>
                  <a:t>l</a:t>
                </a:r>
                <a:r>
                  <a:rPr lang="en-US" sz="1800" kern="100" dirty="0">
                    <a:effectLst/>
                    <a:latin typeface="Times New Roman" panose="02020603050405020304" pitchFamily="18" charset="0"/>
                    <a:ea typeface="Calibri" panose="020F0502020204030204" pitchFamily="34" charset="0"/>
                    <a:cs typeface="B Nazanin" panose="00000400000000000000" pitchFamily="2" charset="-78"/>
                  </a:rPr>
                  <a:t> is the length of the road</a:t>
                </a:r>
              </a:p>
              <a:p>
                <a:pPr marL="0" marR="0" algn="just">
                  <a:lnSpc>
                    <a:spcPct val="150000"/>
                  </a:lnSpc>
                  <a:spcBef>
                    <a:spcPts val="1000"/>
                  </a:spcBef>
                  <a:spcAft>
                    <a:spcPts val="0"/>
                  </a:spcAft>
                </a:pPr>
                <a:r>
                  <a:rPr lang="en-US" kern="1200" dirty="0">
                    <a:solidFill>
                      <a:srgbClr val="000000"/>
                    </a:solidFill>
                    <a:effectLst/>
                    <a:latin typeface="Times New Roman" panose="02020603050405020304" pitchFamily="18" charset="0"/>
                    <a:ea typeface="+mn-ea"/>
                  </a:rPr>
                  <a:t>There is a nonlinear relationship calculates the vehicle’s travel speed limit </a:t>
                </a:r>
                <a:r>
                  <a:rPr lang="en-US" kern="1200" dirty="0" err="1">
                    <a:solidFill>
                      <a:srgbClr val="000000"/>
                    </a:solidFill>
                    <a:effectLst/>
                    <a:latin typeface="Times New Roman" panose="02020603050405020304" pitchFamily="18" charset="0"/>
                    <a:ea typeface="+mn-ea"/>
                  </a:rPr>
                  <a:t>v</a:t>
                </a:r>
                <a:r>
                  <a:rPr lang="en-US" kern="1200" baseline="-25000" dirty="0" err="1">
                    <a:solidFill>
                      <a:srgbClr val="000000"/>
                    </a:solidFill>
                    <a:effectLst/>
                    <a:latin typeface="Times New Roman" panose="02020603050405020304" pitchFamily="18" charset="0"/>
                    <a:ea typeface="+mn-ea"/>
                  </a:rPr>
                  <a:t>d</a:t>
                </a:r>
                <a:r>
                  <a:rPr lang="en-US" kern="1200" dirty="0">
                    <a:solidFill>
                      <a:srgbClr val="000000"/>
                    </a:solidFill>
                    <a:effectLst/>
                    <a:latin typeface="Times New Roman" panose="02020603050405020304" pitchFamily="18" charset="0"/>
                    <a:ea typeface="+mn-ea"/>
                  </a:rPr>
                  <a:t> of road with different flood depths (Utkarsh 2022), and </a:t>
                </a:r>
                <a:r>
                  <a:rPr lang="en-US" kern="1200" dirty="0" err="1">
                    <a:solidFill>
                      <a:srgbClr val="000000"/>
                    </a:solidFill>
                    <a:effectLst/>
                    <a:latin typeface="Times New Roman" panose="02020603050405020304" pitchFamily="18" charset="0"/>
                    <a:ea typeface="+mn-ea"/>
                  </a:rPr>
                  <a:t>v</a:t>
                </a:r>
                <a:r>
                  <a:rPr lang="en-US" kern="1200" baseline="-25000" dirty="0" err="1">
                    <a:solidFill>
                      <a:srgbClr val="000000"/>
                    </a:solidFill>
                    <a:effectLst/>
                    <a:latin typeface="Times New Roman" panose="02020603050405020304" pitchFamily="18" charset="0"/>
                    <a:ea typeface="+mn-ea"/>
                  </a:rPr>
                  <a:t>f</a:t>
                </a:r>
                <a:r>
                  <a:rPr lang="en-US" kern="1200" dirty="0">
                    <a:solidFill>
                      <a:srgbClr val="000000"/>
                    </a:solidFill>
                    <a:effectLst/>
                    <a:latin typeface="Times New Roman" panose="02020603050405020304" pitchFamily="18" charset="0"/>
                    <a:ea typeface="+mn-ea"/>
                  </a:rPr>
                  <a:t> is the free flow speed.</a:t>
                </a:r>
                <a:endParaRPr lang="en-US" dirty="0">
                  <a:effectLst/>
                  <a:latin typeface="Times New Roman" panose="02020603050405020304" pitchFamily="18" charset="0"/>
                  <a:ea typeface="Times New Roman" panose="02020603050405020304" pitchFamily="18" charset="0"/>
                </a:endParaRPr>
              </a:p>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The objective aims to minimize travel costs by optimizing access.</a:t>
                </a:r>
              </a:p>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In summary, this objective function combines these components to find the optimal solution that minimizes repair costs, travel costs, and resource allocation costs. </a:t>
                </a:r>
              </a:p>
              <a:p>
                <a:pPr marL="0" marR="0">
                  <a:lnSpc>
                    <a:spcPct val="115000"/>
                  </a:lnSpc>
                  <a:spcBef>
                    <a:spcPts val="0"/>
                  </a:spcBef>
                  <a:spcAft>
                    <a:spcPts val="800"/>
                  </a:spcAft>
                </a:pPr>
                <a:endParaRPr lang="en-US" sz="18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811" r="-760"/>
                </a:stretch>
              </a:blipFill>
            </p:spPr>
            <p:txBody>
              <a:bodyPr/>
              <a:lstStyle/>
              <a:p>
                <a:r>
                  <a:rPr lang="en-US">
                    <a:noFill/>
                  </a:rPr>
                  <a:t> </a:t>
                </a:r>
              </a:p>
            </p:txBody>
          </p:sp>
        </mc:Fallback>
      </mc:AlternateContent>
    </p:spTree>
    <p:extLst>
      <p:ext uri="{BB962C8B-B14F-4D97-AF65-F5344CB8AC3E}">
        <p14:creationId xmlns:p14="http://schemas.microsoft.com/office/powerpoint/2010/main" val="955796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800" b="0" i="0" dirty="0">
                <a:solidFill>
                  <a:srgbClr val="374151"/>
                </a:solidFill>
                <a:effectLst/>
                <a:latin typeface="Times New Roman" panose="02020603050405020304" pitchFamily="18" charset="0"/>
                <a:cs typeface="Times New Roman" panose="02020603050405020304" pitchFamily="18" charset="0"/>
              </a:rPr>
              <a:t>Obj. 2 (Max traffic efficiency (Min travel time))</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algn="just">
                  <a:lnSpc>
                    <a:spcPct val="140000"/>
                  </a:lnSpc>
                  <a:spcBef>
                    <a:spcPts val="0"/>
                  </a:spcBef>
                  <a:spcAft>
                    <a:spcPts val="800"/>
                  </a:spcAft>
                </a:pPr>
                <a:r>
                  <a:rPr lang="en-US" sz="2200" kern="100" dirty="0">
                    <a:solidFill>
                      <a:srgbClr val="FF0000"/>
                    </a:solidFill>
                    <a:latin typeface="Times New Roman" panose="02020603050405020304" pitchFamily="18" charset="0"/>
                    <a:cs typeface="B Nazanin" panose="00000400000000000000" pitchFamily="2" charset="-78"/>
                  </a:rPr>
                  <a:t>Q: </a:t>
                </a:r>
                <a:r>
                  <a:rPr lang="en-US" sz="2200" kern="100" dirty="0">
                    <a:latin typeface="Times New Roman" panose="02020603050405020304" pitchFamily="18" charset="0"/>
                    <a:cs typeface="B Nazanin" panose="00000400000000000000" pitchFamily="2" charset="-78"/>
                  </a:rPr>
                  <a:t>Again, is (</a:t>
                </a:r>
                <a:r>
                  <a:rPr lang="en-US" sz="2200" kern="100" dirty="0" err="1">
                    <a:latin typeface="Times New Roman" panose="02020603050405020304" pitchFamily="18" charset="0"/>
                    <a:cs typeface="B Nazanin" panose="00000400000000000000" pitchFamily="2" charset="-78"/>
                  </a:rPr>
                  <a:t>i,j</a:t>
                </a:r>
                <a:r>
                  <a:rPr lang="en-US" sz="2200" kern="100" dirty="0">
                    <a:latin typeface="Times New Roman" panose="02020603050405020304" pitchFamily="18" charset="0"/>
                    <a:cs typeface="B Nazanin" panose="00000400000000000000" pitchFamily="2" charset="-78"/>
                  </a:rPr>
                  <a:t>) a link or a route?  This is not correct if you meant a route. </a:t>
                </a:r>
              </a:p>
              <a:p>
                <a:pPr algn="just">
                  <a:lnSpc>
                    <a:spcPct val="140000"/>
                  </a:lnSpc>
                  <a:spcBef>
                    <a:spcPts val="0"/>
                  </a:spcBef>
                  <a:spcAft>
                    <a:spcPts val="800"/>
                  </a:spcAft>
                </a:pPr>
                <a:r>
                  <a:rPr lang="en-US" sz="2200" kern="100" dirty="0">
                    <a:latin typeface="Times New Roman" panose="02020603050405020304" pitchFamily="18" charset="0"/>
                    <a:cs typeface="B Nazanin" panose="00000400000000000000" pitchFamily="2" charset="-78"/>
                  </a:rPr>
                  <a:t>I meant a link (a road or street or …)</a:t>
                </a:r>
              </a:p>
              <a:p>
                <a:pPr algn="just">
                  <a:lnSpc>
                    <a:spcPct val="140000"/>
                  </a:lnSpc>
                  <a:spcBef>
                    <a:spcPts val="0"/>
                  </a:spcBef>
                  <a:spcAft>
                    <a:spcPts val="800"/>
                  </a:spcAft>
                </a:pPr>
                <a:r>
                  <a:rPr lang="en-US" sz="2200" kern="100" dirty="0">
                    <a:latin typeface="Times New Roman" panose="02020603050405020304" pitchFamily="18" charset="0"/>
                    <a:cs typeface="B Nazanin" panose="00000400000000000000" pitchFamily="2" charset="-78"/>
                  </a:rPr>
                  <a:t>If we change our decision variables to route, then:</a:t>
                </a:r>
              </a:p>
              <a:p>
                <a:pPr>
                  <a:lnSpc>
                    <a:spcPct val="140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2400" b="0" i="1" kern="100" smtClean="0">
                              <a:effectLst/>
                              <a:latin typeface="Cambria Math" panose="02040503050406030204" pitchFamily="18" charset="0"/>
                              <a:cs typeface="B Nazanin" panose="00000400000000000000" pitchFamily="2" charset="-78"/>
                            </a:rPr>
                          </m:ctrlPr>
                        </m:sSubPr>
                        <m:e>
                          <m:r>
                            <a:rPr lang="en-US" i="1" kern="100">
                              <a:latin typeface="Cambria Math" panose="02040503050406030204" pitchFamily="18" charset="0"/>
                              <a:ea typeface="Calibri" panose="020F0502020204030204" pitchFamily="34" charset="0"/>
                              <a:cs typeface="B Nazanin" panose="00000400000000000000" pitchFamily="2" charset="-78"/>
                            </a:rPr>
                            <m:t>𝐷</m:t>
                          </m:r>
                        </m:e>
                        <m:sub>
                          <m:r>
                            <a:rPr lang="en-US" sz="2400" b="0" i="1" kern="100" smtClean="0">
                              <a:effectLst/>
                              <a:latin typeface="Cambria Math" panose="02040503050406030204" pitchFamily="18" charset="0"/>
                              <a:cs typeface="B Nazanin" panose="00000400000000000000" pitchFamily="2" charset="-78"/>
                            </a:rPr>
                            <m:t>𝑝</m:t>
                          </m:r>
                        </m:sub>
                      </m:sSub>
                      <m:r>
                        <a:rPr lang="en-US" sz="2400" b="0" i="1" kern="100" smtClean="0">
                          <a:effectLst/>
                          <a:latin typeface="Cambria Math" panose="02040503050406030204" pitchFamily="18" charset="0"/>
                          <a:cs typeface="B Nazanin" panose="00000400000000000000" pitchFamily="2" charset="-78"/>
                        </a:rPr>
                        <m:t>=</m:t>
                      </m:r>
                      <m:nary>
                        <m:naryPr>
                          <m:chr m:val="∑"/>
                          <m:ctrlPr>
                            <a:rPr lang="en-US" sz="2400" b="0" i="1" kern="100" smtClean="0">
                              <a:effectLst/>
                              <a:latin typeface="Cambria Math" panose="02040503050406030204" pitchFamily="18" charset="0"/>
                              <a:cs typeface="B Nazanin" panose="00000400000000000000" pitchFamily="2" charset="-78"/>
                            </a:rPr>
                          </m:ctrlPr>
                        </m:naryPr>
                        <m:sub>
                          <m:r>
                            <m:rPr>
                              <m:brk m:alnAt="23"/>
                            </m:rPr>
                            <a:rPr lang="en-US" sz="2400" b="0" i="1" kern="100" smtClean="0">
                              <a:effectLst/>
                              <a:latin typeface="Cambria Math" panose="02040503050406030204" pitchFamily="18" charset="0"/>
                              <a:cs typeface="B Nazanin" panose="00000400000000000000" pitchFamily="2" charset="-78"/>
                            </a:rPr>
                            <m:t>𝑖</m:t>
                          </m:r>
                          <m:r>
                            <a:rPr lang="en-US" sz="2400" b="0" i="1" kern="100" smtClean="0">
                              <a:effectLst/>
                              <a:latin typeface="Cambria Math" panose="02040503050406030204" pitchFamily="18" charset="0"/>
                              <a:cs typeface="B Nazanin" panose="00000400000000000000" pitchFamily="2" charset="-78"/>
                            </a:rPr>
                            <m:t>=</m:t>
                          </m:r>
                          <m:r>
                            <m:rPr>
                              <m:brk m:alnAt="23"/>
                            </m:rPr>
                            <a:rPr lang="en-US" sz="2400" b="0" i="1" kern="100" smtClean="0">
                              <a:effectLst/>
                              <a:latin typeface="Cambria Math" panose="02040503050406030204" pitchFamily="18" charset="0"/>
                              <a:cs typeface="B Nazanin" panose="00000400000000000000" pitchFamily="2" charset="-78"/>
                            </a:rPr>
                            <m:t>1</m:t>
                          </m:r>
                        </m:sub>
                        <m:sup>
                          <m:r>
                            <a:rPr lang="en-US" sz="2400" b="0" i="1" kern="100" smtClean="0">
                              <a:effectLst/>
                              <a:latin typeface="Cambria Math" panose="02040503050406030204" pitchFamily="18" charset="0"/>
                              <a:cs typeface="B Nazanin" panose="00000400000000000000" pitchFamily="2" charset="-78"/>
                            </a:rPr>
                            <m:t>𝑁𝑢𝑚𝑏𝑒𝑟</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𝑜𝑓</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𝑙𝑖𝑛𝑘𝑠</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𝑖𝑛</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𝑡</m:t>
                          </m:r>
                          <m:r>
                            <a:rPr lang="en-US" sz="2400" b="0" i="1" kern="100" smtClean="0">
                              <a:effectLst/>
                              <a:latin typeface="Cambria Math" panose="02040503050406030204" pitchFamily="18" charset="0"/>
                              <a:cs typeface="B Nazanin" panose="00000400000000000000" pitchFamily="2" charset="-78"/>
                            </a:rPr>
                            <m:t>h</m:t>
                          </m:r>
                          <m:r>
                            <a:rPr lang="en-US" sz="2400" b="0" i="1" kern="100" smtClean="0">
                              <a:effectLst/>
                              <a:latin typeface="Cambria Math" panose="02040503050406030204" pitchFamily="18" charset="0"/>
                              <a:cs typeface="B Nazanin" panose="00000400000000000000" pitchFamily="2" charset="-78"/>
                            </a:rPr>
                            <m:t>𝑒</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𝑝</m:t>
                          </m:r>
                          <m:r>
                            <a:rPr lang="en-US" sz="2400" b="0" i="1" kern="100" smtClean="0">
                              <a:effectLst/>
                              <a:latin typeface="Cambria Math" panose="02040503050406030204" pitchFamily="18" charset="0"/>
                              <a:cs typeface="B Nazanin" panose="00000400000000000000" pitchFamily="2" charset="-78"/>
                            </a:rPr>
                            <m:t> </m:t>
                          </m:r>
                          <m:r>
                            <a:rPr lang="en-US" sz="2400" b="0" i="1" kern="100" smtClean="0">
                              <a:effectLst/>
                              <a:latin typeface="Cambria Math" panose="02040503050406030204" pitchFamily="18" charset="0"/>
                              <a:cs typeface="B Nazanin" panose="00000400000000000000" pitchFamily="2" charset="-78"/>
                            </a:rPr>
                            <m:t>𝑟𝑜𝑢𝑡𝑒</m:t>
                          </m:r>
                        </m:sup>
                        <m:e>
                          <m:sSub>
                            <m:sSubPr>
                              <m:ctrlPr>
                                <a:rPr lang="en-US" i="1" kern="100">
                                  <a:latin typeface="Cambria Math" panose="02040503050406030204" pitchFamily="18" charset="0"/>
                                  <a:ea typeface="Calibri" panose="020F0502020204030204" pitchFamily="34" charset="0"/>
                                  <a:cs typeface="B Nazanin" panose="00000400000000000000" pitchFamily="2" charset="-78"/>
                                </a:rPr>
                              </m:ctrlPr>
                            </m:sSubPr>
                            <m:e>
                              <m:r>
                                <a:rPr lang="en-US" i="1" kern="100">
                                  <a:latin typeface="Cambria Math" panose="02040503050406030204" pitchFamily="18" charset="0"/>
                                  <a:ea typeface="Calibri" panose="020F0502020204030204" pitchFamily="34" charset="0"/>
                                  <a:cs typeface="B Nazanin" panose="00000400000000000000" pitchFamily="2" charset="-78"/>
                                </a:rPr>
                                <m:t>𝑑</m:t>
                              </m:r>
                            </m:e>
                            <m:sub>
                              <m:r>
                                <a:rPr lang="en-US" i="1" kern="100">
                                  <a:latin typeface="Cambria Math" panose="02040503050406030204" pitchFamily="18" charset="0"/>
                                  <a:ea typeface="Calibri" panose="020F0502020204030204" pitchFamily="34" charset="0"/>
                                  <a:cs typeface="B Nazanin" panose="00000400000000000000" pitchFamily="2" charset="-78"/>
                                </a:rPr>
                                <m:t>𝑖𝑗𝑘</m:t>
                              </m:r>
                            </m:sub>
                          </m:sSub>
                        </m:e>
                      </m:nary>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2400" i="1" kern="100" smtClean="0">
                              <a:effectLst/>
                              <a:latin typeface="Cambria Math" panose="02040503050406030204" pitchFamily="18" charset="0"/>
                              <a:cs typeface="B Nazanin" panose="00000400000000000000" pitchFamily="2" charset="-78"/>
                            </a:rPr>
                          </m:ctrlPr>
                        </m:sSubPr>
                        <m:e>
                          <m:r>
                            <a:rPr lang="en-US" i="1" kern="100">
                              <a:latin typeface="Cambria Math" panose="02040503050406030204" pitchFamily="18" charset="0"/>
                              <a:ea typeface="Calibri" panose="020F0502020204030204" pitchFamily="34" charset="0"/>
                              <a:cs typeface="B Nazanin" panose="00000400000000000000" pitchFamily="2" charset="-78"/>
                            </a:rPr>
                            <m:t>𝑡</m:t>
                          </m:r>
                        </m:e>
                        <m:sub>
                          <m:r>
                            <a:rPr lang="en-US" sz="2400" b="0" i="1" kern="100" smtClean="0">
                              <a:effectLst/>
                              <a:latin typeface="Cambria Math" panose="02040503050406030204" pitchFamily="18" charset="0"/>
                              <a:cs typeface="B Nazanin" panose="00000400000000000000" pitchFamily="2" charset="-78"/>
                            </a:rPr>
                            <m:t>𝑝</m:t>
                          </m:r>
                        </m:sub>
                      </m:sSub>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nary>
                        <m:naryPr>
                          <m:chr m:val="∑"/>
                          <m:ctrlPr>
                            <a:rPr lang="en-US" sz="2400" i="1" kern="100" smtClean="0">
                              <a:effectLst/>
                              <a:latin typeface="Cambria Math" panose="02040503050406030204" pitchFamily="18" charset="0"/>
                              <a:cs typeface="B Nazanin" panose="00000400000000000000" pitchFamily="2" charset="-78"/>
                            </a:rPr>
                          </m:ctrlPr>
                        </m:naryPr>
                        <m:sub>
                          <m:r>
                            <m:rPr>
                              <m:brk m:alnAt="23"/>
                            </m:rPr>
                            <a:rPr lang="en-US" sz="2400" b="0" i="1" kern="100" smtClean="0">
                              <a:effectLst/>
                              <a:latin typeface="Cambria Math" panose="02040503050406030204" pitchFamily="18" charset="0"/>
                              <a:cs typeface="B Nazanin" panose="00000400000000000000" pitchFamily="2" charset="-78"/>
                            </a:rPr>
                            <m:t>𝑖</m:t>
                          </m:r>
                          <m:r>
                            <a:rPr lang="en-US" sz="2400" b="0" i="1" kern="100" smtClean="0">
                              <a:effectLst/>
                              <a:latin typeface="Cambria Math" panose="02040503050406030204" pitchFamily="18" charset="0"/>
                              <a:cs typeface="B Nazanin" panose="00000400000000000000" pitchFamily="2" charset="-78"/>
                            </a:rPr>
                            <m:t>=</m:t>
                          </m:r>
                          <m:r>
                            <m:rPr>
                              <m:brk m:alnAt="23"/>
                            </m:rPr>
                            <a:rPr lang="en-US" sz="2400" b="0" i="1" kern="100" smtClean="0">
                              <a:effectLst/>
                              <a:latin typeface="Cambria Math" panose="02040503050406030204" pitchFamily="18" charset="0"/>
                              <a:cs typeface="B Nazanin" panose="00000400000000000000" pitchFamily="2" charset="-78"/>
                            </a:rPr>
                            <m:t>1</m:t>
                          </m:r>
                        </m:sub>
                        <m:sup>
                          <m:r>
                            <a:rPr lang="en-US" i="1" kern="100">
                              <a:latin typeface="Cambria Math" panose="02040503050406030204" pitchFamily="18" charset="0"/>
                              <a:cs typeface="B Nazanin" panose="00000400000000000000" pitchFamily="2" charset="-78"/>
                            </a:rPr>
                            <m:t>𝑁𝑢𝑚𝑏𝑒𝑟</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𝑜𝑓</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𝑙𝑖𝑛𝑘𝑠</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𝑖𝑛</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𝑡</m:t>
                          </m:r>
                          <m:r>
                            <a:rPr lang="en-US" i="1" kern="100">
                              <a:latin typeface="Cambria Math" panose="02040503050406030204" pitchFamily="18" charset="0"/>
                              <a:cs typeface="B Nazanin" panose="00000400000000000000" pitchFamily="2" charset="-78"/>
                            </a:rPr>
                            <m:t>h</m:t>
                          </m:r>
                          <m:r>
                            <a:rPr lang="en-US" i="1" kern="100">
                              <a:latin typeface="Cambria Math" panose="02040503050406030204" pitchFamily="18" charset="0"/>
                              <a:cs typeface="B Nazanin" panose="00000400000000000000" pitchFamily="2" charset="-78"/>
                            </a:rPr>
                            <m:t>𝑒</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𝑝</m:t>
                          </m:r>
                          <m:r>
                            <a:rPr lang="en-US" i="1" kern="100">
                              <a:latin typeface="Cambria Math" panose="02040503050406030204" pitchFamily="18" charset="0"/>
                              <a:cs typeface="B Nazanin" panose="00000400000000000000" pitchFamily="2" charset="-78"/>
                            </a:rPr>
                            <m:t> </m:t>
                          </m:r>
                          <m:r>
                            <a:rPr lang="en-US" i="1" kern="100">
                              <a:latin typeface="Cambria Math" panose="02040503050406030204" pitchFamily="18" charset="0"/>
                              <a:cs typeface="B Nazanin" panose="00000400000000000000" pitchFamily="2" charset="-78"/>
                            </a:rPr>
                            <m:t>𝑟𝑜𝑢𝑡𝑒</m:t>
                          </m:r>
                        </m:sup>
                        <m:e>
                          <m:f>
                            <m:fPr>
                              <m:ctrlPr>
                                <a:rPr lang="en-US" i="1" kern="100">
                                  <a:latin typeface="Cambria Math" panose="02040503050406030204" pitchFamily="18" charset="0"/>
                                  <a:ea typeface="Calibri" panose="020F0502020204030204" pitchFamily="34" charset="0"/>
                                  <a:cs typeface="B Nazanin" panose="00000400000000000000" pitchFamily="2" charset="-78"/>
                                </a:rPr>
                              </m:ctrlPr>
                            </m:fPr>
                            <m:num>
                              <m:sSub>
                                <m:sSubPr>
                                  <m:ctrlPr>
                                    <a:rPr lang="en-US" i="1" kern="100">
                                      <a:latin typeface="Cambria Math" panose="02040503050406030204" pitchFamily="18" charset="0"/>
                                      <a:ea typeface="Calibri" panose="020F0502020204030204" pitchFamily="34" charset="0"/>
                                      <a:cs typeface="B Nazanin" panose="00000400000000000000" pitchFamily="2" charset="-78"/>
                                    </a:rPr>
                                  </m:ctrlPr>
                                </m:sSubPr>
                                <m:e>
                                  <m:r>
                                    <a:rPr lang="en-US" b="0" i="1" kern="100" smtClean="0">
                                      <a:latin typeface="Cambria Math" panose="02040503050406030204" pitchFamily="18" charset="0"/>
                                      <a:ea typeface="Calibri" panose="020F0502020204030204" pitchFamily="34" charset="0"/>
                                      <a:cs typeface="B Nazanin" panose="00000400000000000000" pitchFamily="2" charset="-78"/>
                                    </a:rPr>
                                    <m:t>𝑙</m:t>
                                  </m:r>
                                </m:e>
                                <m:sub>
                                  <m:r>
                                    <a:rPr lang="en-US" i="1" kern="100">
                                      <a:latin typeface="Cambria Math" panose="02040503050406030204" pitchFamily="18" charset="0"/>
                                      <a:ea typeface="Calibri" panose="020F0502020204030204" pitchFamily="34" charset="0"/>
                                      <a:cs typeface="B Nazanin" panose="00000400000000000000" pitchFamily="2" charset="-78"/>
                                    </a:rPr>
                                    <m:t>𝑖𝑗𝑘</m:t>
                                  </m:r>
                                </m:sub>
                              </m:sSub>
                            </m:num>
                            <m:den>
                              <m:sSub>
                                <m:sSubPr>
                                  <m:ctrlPr>
                                    <a:rPr lang="en-US" i="1" kern="100">
                                      <a:latin typeface="Cambria Math" panose="02040503050406030204" pitchFamily="18" charset="0"/>
                                      <a:ea typeface="Calibri" panose="020F0502020204030204" pitchFamily="34" charset="0"/>
                                      <a:cs typeface="B Nazanin" panose="00000400000000000000" pitchFamily="2" charset="-78"/>
                                    </a:rPr>
                                  </m:ctrlPr>
                                </m:sSubPr>
                                <m:e>
                                  <m:r>
                                    <a:rPr lang="en-US" b="0" i="1" kern="100" smtClean="0">
                                      <a:latin typeface="Cambria Math" panose="02040503050406030204" pitchFamily="18" charset="0"/>
                                      <a:ea typeface="Calibri" panose="020F0502020204030204" pitchFamily="34" charset="0"/>
                                      <a:cs typeface="B Nazanin" panose="00000400000000000000" pitchFamily="2" charset="-78"/>
                                    </a:rPr>
                                    <m:t>𝑠</m:t>
                                  </m:r>
                                </m:e>
                                <m:sub>
                                  <m:r>
                                    <a:rPr lang="en-US" i="1" kern="100">
                                      <a:latin typeface="Cambria Math" panose="02040503050406030204" pitchFamily="18" charset="0"/>
                                      <a:ea typeface="Calibri" panose="020F0502020204030204" pitchFamily="34" charset="0"/>
                                      <a:cs typeface="B Nazanin" panose="00000400000000000000" pitchFamily="2" charset="-78"/>
                                    </a:rPr>
                                    <m:t>𝑖𝑗𝑘</m:t>
                                  </m:r>
                                </m:sub>
                              </m:sSub>
                            </m:den>
                          </m:f>
                        </m:e>
                      </m:nary>
                      <m:r>
                        <a:rPr lang="en-US" sz="2400" i="1" kern="100" smtClean="0">
                          <a:effectLst/>
                          <a:latin typeface="Cambria Math" panose="02040503050406030204" pitchFamily="18" charset="0"/>
                          <a:ea typeface="Calibri" panose="020F0502020204030204" pitchFamily="34" charset="0"/>
                          <a:cs typeface="B Nazanin" panose="00000400000000000000" pitchFamily="2" charset="-78"/>
                        </a:rPr>
                        <m:t>,</m:t>
                      </m:r>
                    </m:oMath>
                  </m:oMathPara>
                </a14:m>
                <a:br>
                  <a:rPr lang="en-US" sz="2400" i="1" kern="100" dirty="0">
                    <a:effectLst/>
                    <a:latin typeface="Cambria Math" panose="02040503050406030204" pitchFamily="18" charset="0"/>
                    <a:ea typeface="Calibri" panose="020F0502020204030204" pitchFamily="34" charset="0"/>
                    <a:cs typeface="B Nazanin" panose="00000400000000000000" pitchFamily="2" charset="-78"/>
                  </a:rPr>
                </a:br>
                <a:endParaRPr lang="en-US" sz="2200" kern="100" dirty="0">
                  <a:latin typeface="Times New Roman" panose="02020603050405020304" pitchFamily="18" charset="0"/>
                  <a:cs typeface="B Nazanin" panose="00000400000000000000" pitchFamily="2" charset="-78"/>
                </a:endParaRPr>
              </a:p>
              <a:p>
                <a:pPr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libri" panose="020F0502020204030204" pitchFamily="34" charset="0"/>
                          <a:cs typeface="B Nazanin" panose="00000400000000000000" pitchFamily="2" charset="-78"/>
                        </a:rPr>
                        <m:t>𝑀𝑖𝑛</m:t>
                      </m:r>
                      <m:nary>
                        <m:naryPr>
                          <m:chr m:val="∑"/>
                          <m:supHide m:val="on"/>
                          <m:ctrlPr>
                            <a:rPr lang="en-US" sz="2400" i="1">
                              <a:latin typeface="Cambria Math" panose="02040503050406030204" pitchFamily="18" charset="0"/>
                            </a:rPr>
                          </m:ctrlPr>
                        </m:naryPr>
                        <m:sub>
                          <m:r>
                            <a:rPr lang="en-US" sz="2400" b="0" i="1" smtClean="0">
                              <a:latin typeface="Cambria Math" panose="02040503050406030204" pitchFamily="18" charset="0"/>
                              <a:ea typeface="Calibri" panose="020F0502020204030204" pitchFamily="34" charset="0"/>
                              <a:cs typeface="B Nazanin" panose="00000400000000000000" pitchFamily="2" charset="-78"/>
                            </a:rPr>
                            <m:t>𝑝</m:t>
                          </m:r>
                          <m:r>
                            <a:rPr lang="en-US" sz="2400" b="0" i="1" smtClean="0">
                              <a:latin typeface="Cambria Math" panose="02040503050406030204" pitchFamily="18" charset="0"/>
                              <a:ea typeface="Calibri" panose="020F0502020204030204" pitchFamily="34" charset="0"/>
                              <a:cs typeface="B Nazanin" panose="00000400000000000000" pitchFamily="2" charset="-78"/>
                            </a:rPr>
                            <m:t>=</m:t>
                          </m:r>
                          <m:r>
                            <a:rPr lang="en-US" sz="2400" b="0" i="1" smtClean="0">
                              <a:latin typeface="Cambria Math" panose="02040503050406030204" pitchFamily="18" charset="0"/>
                              <a:ea typeface="Calibri" panose="020F0502020204030204" pitchFamily="34" charset="0"/>
                              <a:cs typeface="B Nazanin" panose="00000400000000000000" pitchFamily="2" charset="-78"/>
                            </a:rPr>
                            <m:t>1</m:t>
                          </m:r>
                          <m:r>
                            <a:rPr lang="en-US" sz="2400" b="0" i="1" smtClean="0">
                              <a:latin typeface="Cambria Math" panose="02040503050406030204" pitchFamily="18" charset="0"/>
                              <a:ea typeface="Calibri" panose="020F0502020204030204" pitchFamily="34" charset="0"/>
                              <a:cs typeface="B Nazanin" panose="00000400000000000000" pitchFamily="2" charset="-78"/>
                            </a:rPr>
                            <m:t>:</m:t>
                          </m:r>
                          <m:r>
                            <a:rPr lang="en-US" sz="2400" b="0" i="1" smtClean="0">
                              <a:latin typeface="Cambria Math" panose="02040503050406030204" pitchFamily="18" charset="0"/>
                              <a:ea typeface="Calibri" panose="020F0502020204030204" pitchFamily="34" charset="0"/>
                              <a:cs typeface="B Nazanin" panose="00000400000000000000" pitchFamily="2" charset="-78"/>
                            </a:rPr>
                            <m:t>𝑛𝑢𝑚𝑏𝑒𝑟</m:t>
                          </m:r>
                          <m:r>
                            <a:rPr lang="en-US" sz="2400" b="0" i="1" smtClean="0">
                              <a:latin typeface="Cambria Math" panose="02040503050406030204" pitchFamily="18" charset="0"/>
                              <a:ea typeface="Calibri" panose="020F0502020204030204" pitchFamily="34" charset="0"/>
                              <a:cs typeface="B Nazanin" panose="00000400000000000000" pitchFamily="2" charset="-78"/>
                            </a:rPr>
                            <m:t> </m:t>
                          </m:r>
                          <m:r>
                            <a:rPr lang="en-US" sz="2400" b="0" i="1" smtClean="0">
                              <a:latin typeface="Cambria Math" panose="02040503050406030204" pitchFamily="18" charset="0"/>
                              <a:ea typeface="Calibri" panose="020F0502020204030204" pitchFamily="34" charset="0"/>
                              <a:cs typeface="B Nazanin" panose="00000400000000000000" pitchFamily="2" charset="-78"/>
                            </a:rPr>
                            <m:t>𝑜𝑓</m:t>
                          </m:r>
                          <m:r>
                            <a:rPr lang="en-US" sz="2400" b="0" i="1" smtClean="0">
                              <a:latin typeface="Cambria Math" panose="02040503050406030204" pitchFamily="18" charset="0"/>
                              <a:ea typeface="Calibri" panose="020F0502020204030204" pitchFamily="34" charset="0"/>
                              <a:cs typeface="B Nazanin" panose="00000400000000000000" pitchFamily="2" charset="-78"/>
                            </a:rPr>
                            <m:t> </m:t>
                          </m:r>
                          <m:r>
                            <a:rPr lang="en-US" sz="2400" b="0" i="1" smtClean="0">
                              <a:latin typeface="Cambria Math" panose="02040503050406030204" pitchFamily="18" charset="0"/>
                              <a:ea typeface="Calibri" panose="020F0502020204030204" pitchFamily="34" charset="0"/>
                              <a:cs typeface="B Nazanin" panose="00000400000000000000" pitchFamily="2" charset="-78"/>
                            </a:rPr>
                            <m:t>𝑝𝑎𝑡</m:t>
                          </m:r>
                          <m:r>
                            <a:rPr lang="en-US" sz="2400" b="0" i="1" smtClean="0">
                              <a:latin typeface="Cambria Math" panose="02040503050406030204" pitchFamily="18" charset="0"/>
                              <a:ea typeface="Calibri" panose="020F0502020204030204" pitchFamily="34" charset="0"/>
                              <a:cs typeface="B Nazanin" panose="00000400000000000000" pitchFamily="2" charset="-78"/>
                            </a:rPr>
                            <m:t>h</m:t>
                          </m:r>
                          <m:r>
                            <a:rPr lang="en-US" sz="2400" b="0" i="1" smtClean="0">
                              <a:latin typeface="Cambria Math" panose="02040503050406030204" pitchFamily="18" charset="0"/>
                              <a:ea typeface="Calibri" panose="020F0502020204030204" pitchFamily="34" charset="0"/>
                              <a:cs typeface="B Nazanin" panose="00000400000000000000" pitchFamily="2" charset="-78"/>
                            </a:rPr>
                            <m:t>𝑠</m:t>
                          </m:r>
                        </m:sub>
                        <m:sup/>
                        <m:e>
                          <m:sSub>
                            <m:sSubPr>
                              <m:ctrlPr>
                                <a:rPr lang="en-US" i="1">
                                  <a:latin typeface="Cambria Math" panose="02040503050406030204" pitchFamily="18" charset="0"/>
                                </a:rPr>
                              </m:ctrlPr>
                            </m:sSubPr>
                            <m:e>
                              <m:r>
                                <a:rPr lang="en-US" i="1">
                                  <a:latin typeface="Cambria Math" panose="02040503050406030204" pitchFamily="18" charset="0"/>
                                  <a:ea typeface="Calibri" panose="020F0502020204030204" pitchFamily="34" charset="0"/>
                                  <a:cs typeface="B Nazanin" panose="00000400000000000000" pitchFamily="2" charset="-78"/>
                                </a:rPr>
                                <m:t>𝐷</m:t>
                              </m:r>
                            </m:e>
                            <m:sub>
                              <m:r>
                                <a:rPr lang="en-US" i="1">
                                  <a:latin typeface="Cambria Math" panose="02040503050406030204" pitchFamily="18" charset="0"/>
                                  <a:ea typeface="Calibri" panose="020F0502020204030204" pitchFamily="34" charset="0"/>
                                  <a:cs typeface="B Nazanin" panose="00000400000000000000" pitchFamily="2" charset="-78"/>
                                </a:rPr>
                                <m:t>𝑝</m:t>
                              </m:r>
                            </m:sub>
                          </m:sSub>
                          <m:r>
                            <a:rPr lang="en-US" i="1">
                              <a:latin typeface="Cambria Math" panose="02040503050406030204" pitchFamily="18" charset="0"/>
                              <a:ea typeface="Calibri" panose="020F0502020204030204" pitchFamily="34" charset="0"/>
                              <a:cs typeface="B Nazanin" panose="00000400000000000000" pitchFamily="2" charset="-78"/>
                            </a:rPr>
                            <m:t>.</m:t>
                          </m:r>
                          <m:sSub>
                            <m:sSubPr>
                              <m:ctrlPr>
                                <a:rPr lang="en-US" i="1">
                                  <a:latin typeface="Cambria Math" panose="02040503050406030204" pitchFamily="18" charset="0"/>
                                </a:rPr>
                              </m:ctrlPr>
                            </m:sSubPr>
                            <m:e>
                              <m:r>
                                <a:rPr lang="en-US" i="1">
                                  <a:latin typeface="Cambria Math" panose="02040503050406030204" pitchFamily="18" charset="0"/>
                                  <a:ea typeface="Calibri" panose="020F0502020204030204" pitchFamily="34" charset="0"/>
                                  <a:cs typeface="B Nazanin" panose="00000400000000000000" pitchFamily="2" charset="-78"/>
                                </a:rPr>
                                <m:t>𝑅</m:t>
                              </m:r>
                            </m:e>
                            <m:sub>
                              <m:r>
                                <a:rPr lang="en-US" i="1">
                                  <a:latin typeface="Cambria Math" panose="02040503050406030204" pitchFamily="18" charset="0"/>
                                  <a:ea typeface="Calibri" panose="020F0502020204030204" pitchFamily="34" charset="0"/>
                                  <a:cs typeface="B Nazanin" panose="00000400000000000000" pitchFamily="2" charset="-78"/>
                                </a:rPr>
                                <m:t>𝑝</m:t>
                              </m:r>
                            </m:sub>
                          </m:sSub>
                        </m:e>
                      </m:nary>
                    </m:oMath>
                  </m:oMathPara>
                </a14:m>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659"/>
                </a:stretch>
              </a:blipFill>
            </p:spPr>
            <p:txBody>
              <a:bodyPr/>
              <a:lstStyle/>
              <a:p>
                <a:r>
                  <a:rPr lang="en-US">
                    <a:noFill/>
                  </a:rPr>
                  <a:t> </a:t>
                </a:r>
              </a:p>
            </p:txBody>
          </p:sp>
        </mc:Fallback>
      </mc:AlternateContent>
    </p:spTree>
    <p:extLst>
      <p:ext uri="{BB962C8B-B14F-4D97-AF65-F5344CB8AC3E}">
        <p14:creationId xmlns:p14="http://schemas.microsoft.com/office/powerpoint/2010/main" val="1425262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800" b="0" i="0" dirty="0">
                <a:solidFill>
                  <a:srgbClr val="374151"/>
                </a:solidFill>
                <a:effectLst/>
                <a:latin typeface="Times New Roman" panose="02020603050405020304" pitchFamily="18" charset="0"/>
                <a:cs typeface="Times New Roman" panose="02020603050405020304" pitchFamily="18" charset="0"/>
              </a:rPr>
              <a:t>One question</a:t>
            </a: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Is the following method logical if we consider nodes as decision variables?</a:t>
            </a:r>
          </a:p>
          <a:p>
            <a:pPr marL="457200" marR="0" indent="-457200" algn="just">
              <a:lnSpc>
                <a:spcPct val="150000"/>
              </a:lnSpc>
              <a:spcBef>
                <a:spcPts val="0"/>
              </a:spcBef>
              <a:spcAft>
                <a:spcPts val="800"/>
              </a:spcAft>
              <a:buFont typeface="+mj-lt"/>
              <a:buAutoNum type="arabicPeriod"/>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Compute the shortest paths to the critical facilities for all demand nodes.</a:t>
            </a:r>
          </a:p>
          <a:p>
            <a:pPr marL="0" marR="0" algn="just">
              <a:lnSpc>
                <a:spcPct val="150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2. Calculate travel time, Roads ID, number of properties and households for each demand node, … for all demand zones</a:t>
            </a:r>
          </a:p>
          <a:p>
            <a:pPr marL="0" marR="0" algn="just">
              <a:lnSpc>
                <a:spcPct val="150000"/>
              </a:lnSpc>
              <a:spcBef>
                <a:spcPts val="0"/>
              </a:spcBef>
              <a:spcAft>
                <a:spcPts val="800"/>
              </a:spcAft>
            </a:pPr>
            <a:r>
              <a:rPr lang="en-US" kern="100" dirty="0">
                <a:latin typeface="Times New Roman" panose="02020603050405020304" pitchFamily="18" charset="0"/>
                <a:ea typeface="Calibri" panose="020F0502020204030204" pitchFamily="34" charset="0"/>
                <a:cs typeface="B Nazanin" panose="00000400000000000000" pitchFamily="2" charset="-78"/>
              </a:rPr>
              <a:t>3. Calculate objective functions</a:t>
            </a: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595724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400" b="0" i="0" dirty="0">
                <a:solidFill>
                  <a:srgbClr val="374151"/>
                </a:solidFill>
                <a:effectLst/>
                <a:latin typeface="Times New Roman" panose="02020603050405020304" pitchFamily="18" charset="0"/>
                <a:cs typeface="Times New Roman" panose="02020603050405020304" pitchFamily="18" charset="0"/>
              </a:rPr>
              <a:t>Cost Constraints: Resource Allocation</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Ensure that resources are allocated within the available budget for each zone:</a:t>
                </a:r>
              </a:p>
              <a:p>
                <a:pPr marL="0" marR="0">
                  <a:lnSpc>
                    <a:spcPct val="115000"/>
                  </a:lnSpc>
                  <a:spcBef>
                    <a:spcPts val="0"/>
                  </a:spcBef>
                  <a:spcAft>
                    <a:spcPts val="800"/>
                  </a:spcAft>
                </a:pPr>
                <a14:m>
                  <m:oMath xmlns:m="http://schemas.openxmlformats.org/officeDocument/2006/math">
                    <m:nary>
                      <m:naryPr>
                        <m:chr m:val="∑"/>
                        <m:supHide m:val="on"/>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𝑧</m:t>
                        </m:r>
                      </m:sub>
                      <m:sup/>
                      <m:e>
                        <m:nary>
                          <m:naryPr>
                            <m:chr m:val="∑"/>
                            <m:supHide m:val="on"/>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𝑖</m:t>
                            </m:r>
                          </m:sub>
                          <m:sup/>
                          <m:e>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2400" i="1" kern="100">
                                    <a:effectLst/>
                                    <a:latin typeface="Cambria Math" panose="02040503050406030204" pitchFamily="18" charset="0"/>
                                    <a:ea typeface="Calibri" panose="020F0502020204030204" pitchFamily="34" charset="0"/>
                                    <a:cs typeface="B Nazanin" panose="00000400000000000000" pitchFamily="2" charset="-78"/>
                                  </a:rPr>
                                  <m:t>𝑓</m:t>
                                </m:r>
                              </m:e>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𝑖𝑧</m:t>
                                </m:r>
                              </m:sub>
                            </m:sSub>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2400" i="1" kern="100">
                                    <a:effectLst/>
                                    <a:latin typeface="Cambria Math" panose="02040503050406030204" pitchFamily="18" charset="0"/>
                                    <a:ea typeface="Calibri" panose="020F0502020204030204" pitchFamily="34" charset="0"/>
                                    <a:cs typeface="B Nazanin" panose="00000400000000000000" pitchFamily="2" charset="-78"/>
                                  </a:rPr>
                                  <m:t>𝑦</m:t>
                                </m:r>
                              </m:e>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𝑖𝑧</m:t>
                                </m:r>
                              </m:sub>
                            </m:sSub>
                          </m:e>
                        </m:nary>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e>
                    </m:nary>
                    <m:r>
                      <a:rPr lang="en-US" sz="2400" i="1" kern="100">
                        <a:effectLst/>
                        <a:latin typeface="Cambria Math" panose="02040503050406030204" pitchFamily="18" charset="0"/>
                        <a:ea typeface="Calibri" panose="020F0502020204030204" pitchFamily="34" charset="0"/>
                        <a:cs typeface="B Nazanin" panose="00000400000000000000" pitchFamily="2" charset="-78"/>
                      </a:rPr>
                      <m:t>≤</m:t>
                    </m:r>
                    <m:nary>
                      <m:naryPr>
                        <m:chr m:val="∑"/>
                        <m:supHide m:val="on"/>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𝑧</m:t>
                        </m:r>
                      </m:sub>
                      <m:sup/>
                      <m:e>
                        <m:sSub>
                          <m:sSubPr>
                            <m:ctrlPr>
                              <a:rPr lang="en-US" sz="24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2400" i="1" kern="100">
                                <a:effectLst/>
                                <a:latin typeface="Cambria Math" panose="02040503050406030204" pitchFamily="18" charset="0"/>
                                <a:ea typeface="Calibri" panose="020F0502020204030204" pitchFamily="34" charset="0"/>
                                <a:cs typeface="B Nazanin" panose="00000400000000000000" pitchFamily="2" charset="-78"/>
                              </a:rPr>
                              <m:t>𝐵</m:t>
                            </m:r>
                          </m:e>
                          <m:sub>
                            <m:r>
                              <a:rPr lang="en-US" sz="2400" i="1" kern="100">
                                <a:effectLst/>
                                <a:latin typeface="Cambria Math" panose="02040503050406030204" pitchFamily="18" charset="0"/>
                                <a:ea typeface="Calibri" panose="020F0502020204030204" pitchFamily="34" charset="0"/>
                                <a:cs typeface="B Nazanin" panose="00000400000000000000" pitchFamily="2" charset="-78"/>
                              </a:rPr>
                              <m:t>𝑧</m:t>
                            </m:r>
                          </m:sub>
                        </m:sSub>
                        <m:r>
                          <a:rPr lang="en-US" sz="2400" i="1" kern="100">
                            <a:effectLst/>
                            <a:latin typeface="Cambria Math" panose="02040503050406030204" pitchFamily="18" charset="0"/>
                            <a:ea typeface="Calibri" panose="020F0502020204030204" pitchFamily="34" charset="0"/>
                            <a:cs typeface="Cambria Math" panose="02040503050406030204" pitchFamily="18" charset="0"/>
                          </a:rPr>
                          <m:t> ∀</m:t>
                        </m:r>
                        <m:r>
                          <a:rPr lang="en-US" sz="2400" i="1" kern="100">
                            <a:effectLst/>
                            <a:latin typeface="Cambria Math" panose="02040503050406030204" pitchFamily="18" charset="0"/>
                            <a:ea typeface="Calibri" panose="020F0502020204030204" pitchFamily="34" charset="0"/>
                            <a:cs typeface="B Nazanin" panose="00000400000000000000" pitchFamily="2" charset="-78"/>
                          </a:rPr>
                          <m:t>𝑖</m:t>
                        </m:r>
                      </m:e>
                    </m:nary>
                  </m:oMath>
                </a14:m>
                <a:r>
                  <a:rPr lang="en-US" sz="1200" kern="100" dirty="0">
                    <a:effectLst/>
                    <a:latin typeface="Times New Roman" panose="02020603050405020304" pitchFamily="18" charset="0"/>
                    <a:ea typeface="Calibri" panose="020F0502020204030204" pitchFamily="34" charset="0"/>
                    <a:cs typeface="B Nazanin" panose="00000400000000000000" pitchFamily="2" charset="-78"/>
                  </a:rPr>
                  <a:t>  </a:t>
                </a: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This constraint ensures that the total resources allocated for infrastructure restoration across all zones is higher than or equal to the total cost of restoration. A logical value can be assigned as the minimum amount of spendings, too.</a:t>
                </a:r>
              </a:p>
              <a:p>
                <a:pPr marL="0" marR="0" algn="just">
                  <a:lnSpc>
                    <a:spcPct val="115000"/>
                  </a:lnSpc>
                  <a:spcBef>
                    <a:spcPts val="0"/>
                  </a:spcBef>
                  <a:spcAft>
                    <a:spcPts val="800"/>
                  </a:spcAft>
                </a:pP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In simpler terms, it enforces a resource allocation limit. The right-hand side of the inequality represents the total resources allocated to infrastructure restoration, considering factors associated with different zones. The left-hand side represents the total cost of restoration, considering the restoration cost for each infrastructure and whether it is restored (</a:t>
                </a:r>
                <a:r>
                  <a:rPr lang="en-US" sz="2400" kern="100" dirty="0" err="1">
                    <a:effectLst/>
                    <a:latin typeface="Times New Roman" panose="02020603050405020304" pitchFamily="18" charset="0"/>
                    <a:ea typeface="Calibri" panose="020F0502020204030204" pitchFamily="34" charset="0"/>
                    <a:cs typeface="B Nazanin" panose="00000400000000000000" pitchFamily="2" charset="-78"/>
                  </a:rPr>
                  <a:t>y</a:t>
                </a:r>
                <a:r>
                  <a:rPr lang="en-US" sz="2400" kern="100" baseline="-250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 The constraint ensures that you do not allocate more resources than what is needed to cover the restoration costs for all infrastructures.</a:t>
                </a:r>
              </a:p>
              <a:p>
                <a:pPr marL="0" marR="0" algn="just">
                  <a:lnSpc>
                    <a:spcPct val="150000"/>
                  </a:lnSpc>
                  <a:spcBef>
                    <a:spcPts val="0"/>
                  </a:spcBef>
                  <a:spcAft>
                    <a:spcPts val="800"/>
                  </a:spcAft>
                </a:pPr>
                <a:endParaRPr lang="en-US" sz="2400" kern="100" dirty="0">
                  <a:effectLst/>
                  <a:latin typeface="Times New Roman" panose="02020603050405020304" pitchFamily="18" charset="0"/>
                  <a:ea typeface="Calibri" panose="020F0502020204030204" pitchFamily="34" charset="0"/>
                  <a:cs typeface="B Nazanin" panose="00000400000000000000" pitchFamily="2" charset="-78"/>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811" t="-961" r="-760"/>
                </a:stretch>
              </a:blipFill>
            </p:spPr>
            <p:txBody>
              <a:bodyPr/>
              <a:lstStyle/>
              <a:p>
                <a:r>
                  <a:rPr lang="en-US">
                    <a:noFill/>
                  </a:rPr>
                  <a:t> </a:t>
                </a:r>
              </a:p>
            </p:txBody>
          </p:sp>
        </mc:Fallback>
      </mc:AlternateContent>
    </p:spTree>
    <p:extLst>
      <p:ext uri="{BB962C8B-B14F-4D97-AF65-F5344CB8AC3E}">
        <p14:creationId xmlns:p14="http://schemas.microsoft.com/office/powerpoint/2010/main" val="275605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400" b="0" i="0" dirty="0">
                <a:solidFill>
                  <a:srgbClr val="374151"/>
                </a:solidFill>
                <a:effectLst/>
                <a:latin typeface="Times New Roman" panose="02020603050405020304" pitchFamily="18" charset="0"/>
                <a:cs typeface="Times New Roman" panose="02020603050405020304" pitchFamily="18" charset="0"/>
              </a:rPr>
              <a:t>Cost Constraints: Resource Allocation</a:t>
            </a: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algn="just">
              <a:lnSpc>
                <a:spcPct val="115000"/>
              </a:lnSpc>
              <a:spcBef>
                <a:spcPts val="0"/>
              </a:spcBef>
              <a:spcAft>
                <a:spcPts val="800"/>
              </a:spcAft>
            </a:pPr>
            <a:r>
              <a:rPr lang="en-US" kern="100" dirty="0">
                <a:solidFill>
                  <a:srgbClr val="FF0000"/>
                </a:solidFill>
                <a:latin typeface="Times New Roman" panose="02020603050405020304" pitchFamily="18" charset="0"/>
                <a:cs typeface="B Nazanin" panose="00000400000000000000" pitchFamily="2" charset="-78"/>
              </a:rPr>
              <a:t>Q: Dr Chen: </a:t>
            </a:r>
            <a:r>
              <a:rPr lang="en-US" kern="100" dirty="0">
                <a:latin typeface="Times New Roman" panose="02020603050405020304" pitchFamily="18" charset="0"/>
                <a:cs typeface="B Nazanin" panose="00000400000000000000" pitchFamily="2" charset="-78"/>
              </a:rPr>
              <a:t>This does not make sense as you want to minimize it in objective 1.</a:t>
            </a:r>
          </a:p>
          <a:p>
            <a:pPr algn="just">
              <a:lnSpc>
                <a:spcPct val="115000"/>
              </a:lnSpc>
              <a:spcBef>
                <a:spcPts val="0"/>
              </a:spcBef>
              <a:spcAft>
                <a:spcPts val="800"/>
              </a:spcAft>
            </a:pPr>
            <a:r>
              <a:rPr lang="en-US" kern="100" dirty="0">
                <a:latin typeface="Times New Roman" panose="02020603050405020304" pitchFamily="18" charset="0"/>
                <a:cs typeface="B Nazanin" panose="00000400000000000000" pitchFamily="2" charset="-78"/>
              </a:rPr>
              <a:t> It can. Actually, based on other objective functions like maximizing accessibility, the multi-objective model may choose to repair all roads or paths in non-dominated sorting solution. This constraint limits the feasible space to reasonable volume. However, if we do not have any value for the range of our monetary asset, we may relax this constraint and let the model choose even extreme solutions of choosing none of the paths (Min cost) or all of the paths (Max access). </a:t>
            </a:r>
          </a:p>
        </p:txBody>
      </p:sp>
    </p:spTree>
    <p:extLst>
      <p:ext uri="{BB962C8B-B14F-4D97-AF65-F5344CB8AC3E}">
        <p14:creationId xmlns:p14="http://schemas.microsoft.com/office/powerpoint/2010/main" val="39230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 y="73739"/>
            <a:ext cx="12192000" cy="798716"/>
          </a:xfrm>
        </p:spPr>
        <p:txBody>
          <a:bodyPr>
            <a:noAutofit/>
          </a:bodyPr>
          <a:lstStyle/>
          <a:p>
            <a:r>
              <a:rPr lang="en-US" sz="4400" b="0" i="0" dirty="0">
                <a:solidFill>
                  <a:srgbClr val="374151"/>
                </a:solidFill>
                <a:effectLst/>
                <a:latin typeface="Times New Roman" panose="02020603050405020304" pitchFamily="18" charset="0"/>
                <a:cs typeface="Times New Roman" panose="02020603050405020304" pitchFamily="18" charset="0"/>
              </a:rPr>
              <a:t>Access to infrastructures constraint</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fontScale="92500"/>
              </a:bodyPr>
              <a:lstStyle/>
              <a:p>
                <a:pPr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nary>
                        <m:naryPr>
                          <m:chr m:val="∑"/>
                          <m:supHide m:val="on"/>
                          <m:ctrlPr>
                            <a:rPr lang="en-US" sz="3600" i="1" kern="100" smtClean="0">
                              <a:effectLst/>
                              <a:latin typeface="Cambria Math" panose="02040503050406030204" pitchFamily="18" charset="0"/>
                              <a:ea typeface="Calibri" panose="020F0502020204030204" pitchFamily="34" charset="0"/>
                              <a:cs typeface="B Nazanin" panose="00000400000000000000" pitchFamily="2" charset="-78"/>
                            </a:rPr>
                          </m:ctrlPr>
                        </m:naryPr>
                        <m:sub>
                          <m:r>
                            <a:rPr lang="en-US" sz="3600" i="1" kern="100">
                              <a:effectLst/>
                              <a:latin typeface="Cambria Math" panose="02040503050406030204" pitchFamily="18" charset="0"/>
                              <a:ea typeface="Calibri" panose="020F0502020204030204" pitchFamily="34" charset="0"/>
                              <a:cs typeface="B Nazanin" panose="00000400000000000000" pitchFamily="2" charset="-78"/>
                            </a:rPr>
                            <m:t>𝑗</m:t>
                          </m:r>
                        </m:sub>
                        <m:sup/>
                        <m:e>
                          <m:nary>
                            <m:naryPr>
                              <m:chr m:val="∑"/>
                              <m:supHide m:val="on"/>
                              <m:ctrlPr>
                                <a:rPr lang="en-US" sz="36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3600" i="1" kern="100">
                                  <a:effectLst/>
                                  <a:latin typeface="Cambria Math" panose="02040503050406030204" pitchFamily="18" charset="0"/>
                                  <a:ea typeface="Calibri" panose="020F0502020204030204" pitchFamily="34" charset="0"/>
                                  <a:cs typeface="B Nazanin" panose="00000400000000000000" pitchFamily="2" charset="-78"/>
                                </a:rPr>
                                <m:t>𝑘</m:t>
                              </m:r>
                            </m:sub>
                            <m:sup/>
                            <m:e>
                              <m:sSub>
                                <m:sSubPr>
                                  <m:ctrlPr>
                                    <a:rPr lang="en-US" sz="36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3600" i="1" kern="100">
                                      <a:effectLst/>
                                      <a:latin typeface="Cambria Math" panose="02040503050406030204" pitchFamily="18" charset="0"/>
                                      <a:ea typeface="Calibri" panose="020F0502020204030204" pitchFamily="34" charset="0"/>
                                      <a:cs typeface="B Nazanin" panose="00000400000000000000" pitchFamily="2" charset="-78"/>
                                    </a:rPr>
                                    <m:t>𝑥</m:t>
                                  </m:r>
                                </m:e>
                                <m:sub>
                                  <m:r>
                                    <a:rPr lang="en-US" sz="3600" i="1" kern="100">
                                      <a:effectLst/>
                                      <a:latin typeface="Cambria Math" panose="02040503050406030204" pitchFamily="18" charset="0"/>
                                      <a:ea typeface="Calibri" panose="020F0502020204030204" pitchFamily="34" charset="0"/>
                                      <a:cs typeface="B Nazanin" panose="00000400000000000000" pitchFamily="2" charset="-78"/>
                                    </a:rPr>
                                    <m:t>𝑗𝑘</m:t>
                                  </m:r>
                                </m:sub>
                              </m:sSub>
                              <m:r>
                                <a:rPr lang="en-US" sz="3600" i="1" kern="100">
                                  <a:latin typeface="Cambria Math" panose="02040503050406030204" pitchFamily="18" charset="0"/>
                                  <a:ea typeface="Calibri" panose="020F0502020204030204" pitchFamily="34" charset="0"/>
                                  <a:cs typeface="B Nazanin" panose="00000400000000000000" pitchFamily="2" charset="-78"/>
                                </a:rPr>
                                <m:t>&gt;</m:t>
                              </m:r>
                              <m:r>
                                <a:rPr lang="en-US" sz="3600" i="1" kern="100" smtClean="0">
                                  <a:effectLst/>
                                  <a:latin typeface="Cambria Math" panose="02040503050406030204" pitchFamily="18" charset="0"/>
                                  <a:ea typeface="Calibri" panose="020F0502020204030204" pitchFamily="34" charset="0"/>
                                  <a:cs typeface="B Nazanin" panose="00000400000000000000" pitchFamily="2" charset="-78"/>
                                </a:rPr>
                                <m:t>𝐶𝑜</m:t>
                              </m:r>
                              <m:r>
                                <a:rPr lang="en-US" sz="3600" i="1" kern="100">
                                  <a:effectLst/>
                                  <a:latin typeface="Cambria Math" panose="02040503050406030204" pitchFamily="18" charset="0"/>
                                  <a:ea typeface="Calibri" panose="020F0502020204030204" pitchFamily="34" charset="0"/>
                                  <a:cs typeface="B Nazanin" panose="00000400000000000000" pitchFamily="2" charset="-78"/>
                                </a:rPr>
                                <m:t>𝑛𝑠𝑡</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𝑎𝑛𝑡</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 (</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𝑒</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𝑔</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  </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𝑎</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 </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𝑝𝑟𝑜𝑝𝑟𝑡𝑖𝑜𝑛</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 </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𝑜𝑓</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 </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𝑝𝑜𝑝𝑢𝑙𝑎𝑡𝑖𝑜𝑛</m:t>
                              </m:r>
                              <m:r>
                                <a:rPr lang="en-US" sz="3600" b="0" i="1" kern="100" smtClean="0">
                                  <a:effectLst/>
                                  <a:latin typeface="Cambria Math" panose="02040503050406030204" pitchFamily="18" charset="0"/>
                                  <a:ea typeface="Calibri" panose="020F0502020204030204" pitchFamily="34" charset="0"/>
                                  <a:cs typeface="B Nazanin" panose="00000400000000000000" pitchFamily="2" charset="-78"/>
                                </a:rPr>
                                <m:t>)</m:t>
                              </m:r>
                            </m:e>
                          </m:nary>
                        </m:e>
                      </m:nary>
                    </m:oMath>
                  </m:oMathPara>
                </a14:m>
                <a:endParaRPr lang="en-US" sz="36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l">
                  <a:lnSpc>
                    <a:spcPct val="150000"/>
                  </a:lnSpc>
                  <a:spcBef>
                    <a:spcPts val="0"/>
                  </a:spcBef>
                  <a:spcAft>
                    <a:spcPts val="800"/>
                  </a:spcAft>
                </a:pPr>
                <a:r>
                  <a:rPr lang="en-US" kern="100" dirty="0">
                    <a:solidFill>
                      <a:srgbClr val="FF0000"/>
                    </a:solidFill>
                    <a:latin typeface="Times New Roman" panose="02020603050405020304" pitchFamily="18" charset="0"/>
                    <a:cs typeface="B Nazanin" panose="00000400000000000000" pitchFamily="2" charset="-78"/>
                  </a:rPr>
                  <a:t>Q: Dr Chen: </a:t>
                </a:r>
                <a:r>
                  <a:rPr lang="en-US" sz="1800" kern="100" dirty="0">
                    <a:effectLst/>
                    <a:latin typeface="Times New Roman" panose="02020603050405020304" pitchFamily="18" charset="0"/>
                    <a:ea typeface="Calibri" panose="020F0502020204030204" pitchFamily="34" charset="0"/>
                    <a:cs typeface="B Nazanin" panose="00000400000000000000" pitchFamily="2" charset="-78"/>
                  </a:rPr>
                  <a:t> </a:t>
                </a:r>
                <a:r>
                  <a:rPr lang="en-US" sz="2400" kern="100" dirty="0">
                    <a:effectLst/>
                    <a:latin typeface="Times New Roman" panose="02020603050405020304" pitchFamily="18" charset="0"/>
                    <a:ea typeface="Calibri" panose="020F0502020204030204" pitchFamily="34" charset="0"/>
                    <a:cs typeface="B Nazanin" panose="00000400000000000000" pitchFamily="2" charset="-78"/>
                  </a:rPr>
                  <a:t>What does this mean?</a:t>
                </a:r>
              </a:p>
              <a:p>
                <a:pPr marR="0" algn="just">
                  <a:lnSpc>
                    <a:spcPct val="150000"/>
                  </a:lnSpc>
                  <a:spcBef>
                    <a:spcPts val="0"/>
                  </a:spcBef>
                  <a:spcAft>
                    <a:spcPts val="800"/>
                  </a:spcAft>
                </a:pPr>
                <a:r>
                  <a:rPr lang="en-US" kern="100" dirty="0">
                    <a:latin typeface="Times New Roman" panose="02020603050405020304" pitchFamily="18" charset="0"/>
                    <a:cs typeface="B Nazanin" panose="00000400000000000000" pitchFamily="2" charset="-78"/>
                  </a:rPr>
                  <a:t> This constraint is imposed to assure that at least a proportion of demand nodes population have access to critical infrastructures. Because non-dominated solutions of minimizing cost may lead to not selecting any road for repair (If we do not have any lower bound for cost constraint). However, this constraint can be replaced by lower limit of resource allocation constraint; Or, it can become another objective function.</a:t>
                </a:r>
              </a:p>
              <a:p>
                <a:pPr marR="0" algn="just">
                  <a:lnSpc>
                    <a:spcPct val="150000"/>
                  </a:lnSpc>
                  <a:spcBef>
                    <a:spcPts val="0"/>
                  </a:spcBef>
                  <a:spcAft>
                    <a:spcPts val="800"/>
                  </a:spcAft>
                </a:pPr>
                <a:r>
                  <a:rPr lang="en-US" kern="100" dirty="0">
                    <a:latin typeface="Times New Roman" panose="02020603050405020304" pitchFamily="18" charset="0"/>
                    <a:cs typeface="B Nazanin" panose="00000400000000000000" pitchFamily="2" charset="-78"/>
                  </a:rPr>
                  <a:t> </a:t>
                </a: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659" r="-659"/>
                </a:stretch>
              </a:blipFill>
            </p:spPr>
            <p:txBody>
              <a:bodyPr/>
              <a:lstStyle/>
              <a:p>
                <a:r>
                  <a:rPr lang="en-US">
                    <a:noFill/>
                  </a:rPr>
                  <a:t> </a:t>
                </a:r>
              </a:p>
            </p:txBody>
          </p:sp>
        </mc:Fallback>
      </mc:AlternateContent>
    </p:spTree>
    <p:extLst>
      <p:ext uri="{BB962C8B-B14F-4D97-AF65-F5344CB8AC3E}">
        <p14:creationId xmlns:p14="http://schemas.microsoft.com/office/powerpoint/2010/main" val="3811838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Equity-related Cost</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lnSpcReduction="10000"/>
              </a:bodyPr>
              <a:lstStyle/>
              <a:p>
                <a:pPr algn="l">
                  <a:lnSpc>
                    <a:spcPct val="150000"/>
                  </a:lnSpc>
                </a:pPr>
                <a14:m>
                  <m:oMathPara xmlns:m="http://schemas.openxmlformats.org/officeDocument/2006/math">
                    <m:oMathParaPr>
                      <m:jc m:val="centerGroup"/>
                    </m:oMathParaPr>
                    <m:oMath xmlns:m="http://schemas.openxmlformats.org/officeDocument/2006/math">
                      <m:r>
                        <a:rPr lang="en-US" i="1" kern="100" smtClean="0">
                          <a:effectLst/>
                          <a:latin typeface="Cambria Math" panose="02040503050406030204" pitchFamily="18" charset="0"/>
                          <a:ea typeface="Calibri" panose="020F0502020204030204" pitchFamily="34" charset="0"/>
                          <a:cs typeface="B Nazanin" panose="00000400000000000000" pitchFamily="2" charset="-78"/>
                        </a:rPr>
                        <m:t>𝑀𝑖𝑛</m:t>
                      </m:r>
                      <m:nary>
                        <m:naryPr>
                          <m:chr m:val="∑"/>
                          <m:supHide m:val="on"/>
                          <m:ctrlPr>
                            <a:rPr lang="en-US"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i="1" kern="100">
                              <a:effectLst/>
                              <a:latin typeface="Cambria Math" panose="02040503050406030204" pitchFamily="18" charset="0"/>
                              <a:ea typeface="Calibri" panose="020F0502020204030204" pitchFamily="34" charset="0"/>
                              <a:cs typeface="B Nazanin" panose="00000400000000000000" pitchFamily="2" charset="-78"/>
                            </a:rPr>
                            <m:t>𝑧</m:t>
                          </m:r>
                        </m:sub>
                        <m:sup/>
                        <m:e>
                          <m:nary>
                            <m:naryPr>
                              <m:chr m:val="∑"/>
                              <m:supHide m:val="on"/>
                              <m:ctrlPr>
                                <a:rPr lang="en-US"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i="1" kern="100">
                                  <a:effectLst/>
                                  <a:latin typeface="Cambria Math" panose="02040503050406030204" pitchFamily="18" charset="0"/>
                                  <a:ea typeface="Calibri" panose="020F0502020204030204" pitchFamily="34" charset="0"/>
                                  <a:cs typeface="B Nazanin" panose="00000400000000000000" pitchFamily="2" charset="-78"/>
                                </a:rPr>
                                <m:t>𝑖</m:t>
                              </m:r>
                            </m:sub>
                            <m:sup/>
                            <m:e>
                              <m:r>
                                <a:rPr lang="en-US"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i="1" kern="100">
                                      <a:effectLst/>
                                      <a:latin typeface="Cambria Math" panose="02040503050406030204" pitchFamily="18" charset="0"/>
                                      <a:ea typeface="Calibri" panose="020F0502020204030204" pitchFamily="34" charset="0"/>
                                      <a:cs typeface="B Nazanin" panose="00000400000000000000" pitchFamily="2" charset="-78"/>
                                    </a:rPr>
                                    <m:t>𝑦</m:t>
                                  </m:r>
                                </m:e>
                                <m:sub>
                                  <m:r>
                                    <a:rPr lang="en-US" i="1" kern="100">
                                      <a:effectLst/>
                                      <a:latin typeface="Cambria Math" panose="02040503050406030204" pitchFamily="18" charset="0"/>
                                      <a:ea typeface="Calibri" panose="020F0502020204030204" pitchFamily="34" charset="0"/>
                                      <a:cs typeface="B Nazanin" panose="00000400000000000000" pitchFamily="2" charset="-78"/>
                                    </a:rPr>
                                    <m:t>𝑖𝑧</m:t>
                                  </m:r>
                                </m:sub>
                              </m:sSub>
                              <m:r>
                                <a:rPr lang="en-US" i="1" kern="100">
                                  <a:effectLst/>
                                  <a:latin typeface="Cambria Math" panose="02040503050406030204" pitchFamily="18" charset="0"/>
                                  <a:ea typeface="Calibri" panose="020F0502020204030204" pitchFamily="34" charset="0"/>
                                  <a:cs typeface="B Nazanin" panose="00000400000000000000" pitchFamily="2" charset="-78"/>
                                </a:rPr>
                                <m:t>.(</m:t>
                              </m:r>
                              <m:r>
                                <a:rPr lang="en-US" i="1" kern="100">
                                  <a:effectLst/>
                                  <a:latin typeface="Cambria Math" panose="02040503050406030204" pitchFamily="18" charset="0"/>
                                  <a:ea typeface="Calibri" panose="020F0502020204030204" pitchFamily="34" charset="0"/>
                                  <a:cs typeface="B Nazanin" panose="00000400000000000000" pitchFamily="2" charset="-78"/>
                                </a:rPr>
                                <m:t>1</m:t>
                              </m:r>
                              <m:r>
                                <a:rPr lang="en-US"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i="1" kern="100">
                                      <a:effectLst/>
                                      <a:latin typeface="Cambria Math" panose="02040503050406030204" pitchFamily="18" charset="0"/>
                                      <a:ea typeface="Calibri" panose="020F0502020204030204" pitchFamily="34" charset="0"/>
                                      <a:cs typeface="B Nazanin" panose="00000400000000000000" pitchFamily="2" charset="-78"/>
                                    </a:rPr>
                                    <m:t>𝐸</m:t>
                                  </m:r>
                                </m:e>
                                <m:sub>
                                  <m:r>
                                    <a:rPr lang="en-US" i="1" kern="100">
                                      <a:effectLst/>
                                      <a:latin typeface="Cambria Math" panose="02040503050406030204" pitchFamily="18" charset="0"/>
                                      <a:ea typeface="Calibri" panose="020F0502020204030204" pitchFamily="34" charset="0"/>
                                      <a:cs typeface="B Nazanin" panose="00000400000000000000" pitchFamily="2" charset="-78"/>
                                    </a:rPr>
                                    <m:t>𝑖𝑧</m:t>
                                  </m:r>
                                </m:sub>
                              </m:sSub>
                              <m:r>
                                <a:rPr lang="en-US" i="1" kern="100">
                                  <a:effectLst/>
                                  <a:latin typeface="Cambria Math" panose="02040503050406030204" pitchFamily="18" charset="0"/>
                                  <a:ea typeface="Calibri" panose="020F0502020204030204" pitchFamily="34" charset="0"/>
                                  <a:cs typeface="B Nazanin" panose="00000400000000000000" pitchFamily="2" charset="-78"/>
                                </a:rPr>
                                <m:t>))</m:t>
                              </m:r>
                            </m:e>
                          </m:nary>
                        </m:e>
                      </m:nary>
                    </m:oMath>
                  </m:oMathPara>
                </a14:m>
                <a:endParaRPr lang="en-US"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15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E</a:t>
                </a:r>
                <a:r>
                  <a:rPr lang="en-US" kern="100" baseline="-25000" dirty="0">
                    <a:effectLst/>
                    <a:latin typeface="Times New Roman" panose="02020603050405020304" pitchFamily="18" charset="0"/>
                    <a:ea typeface="Calibri" panose="020F0502020204030204" pitchFamily="34" charset="0"/>
                    <a:cs typeface="B Nazanin" panose="00000400000000000000" pitchFamily="2" charset="-78"/>
                  </a:rPr>
                  <a:t>i </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Social Vulnerability Index</a:t>
                </a:r>
                <a:r>
                  <a:rPr lang="ar-SA" kern="100" dirty="0">
                    <a:effectLst/>
                    <a:latin typeface="Times New Roman" panose="02020603050405020304" pitchFamily="18" charset="0"/>
                    <a:ea typeface="Calibri" panose="020F0502020204030204" pitchFamily="34" charset="0"/>
                    <a:cs typeface="B Nazanin" panose="00000400000000000000" pitchFamily="2" charset="-78"/>
                  </a:rPr>
                  <a:t> </a:t>
                </a:r>
                <a:endParaRPr lang="en-US"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spcBef>
                    <a:spcPts val="0"/>
                  </a:spcBef>
                  <a:spcAft>
                    <a:spcPts val="800"/>
                  </a:spcAft>
                </a:pPr>
                <a:r>
                  <a:rPr lang="en-US" kern="100" dirty="0">
                    <a:solidFill>
                      <a:srgbClr val="FF0000"/>
                    </a:solidFill>
                    <a:effectLst/>
                    <a:latin typeface="Times New Roman" panose="02020603050405020304" pitchFamily="18" charset="0"/>
                    <a:ea typeface="Calibri" panose="020F0502020204030204" pitchFamily="34" charset="0"/>
                    <a:cs typeface="B Nazanin" panose="00000400000000000000" pitchFamily="2" charset="-78"/>
                  </a:rPr>
                  <a:t>Q: </a:t>
                </a:r>
                <a:r>
                  <a:rPr lang="en-US" kern="100" dirty="0">
                    <a:effectLst/>
                    <a:latin typeface="Times New Roman" panose="02020603050405020304" pitchFamily="18" charset="0"/>
                    <a:ea typeface="Calibri" panose="020F0502020204030204" pitchFamily="34" charset="0"/>
                    <a:cs typeface="B Nazanin" panose="00000400000000000000" pitchFamily="2" charset="-78"/>
                  </a:rPr>
                  <a:t>The higher, the more vulnerable?  Yes</a:t>
                </a:r>
              </a:p>
              <a:p>
                <a:pPr algn="just">
                  <a:lnSpc>
                    <a:spcPct val="150000"/>
                  </a:lnSpc>
                  <a:spcBef>
                    <a:spcPts val="0"/>
                  </a:spcBef>
                  <a:spcAft>
                    <a:spcPts val="800"/>
                  </a:spcAft>
                </a:pPr>
                <a:r>
                  <a:rPr lang="en-US" sz="1800" kern="100" dirty="0">
                    <a:effectLst/>
                    <a:latin typeface="Times New Roman" panose="02020603050405020304" pitchFamily="18" charset="0"/>
                    <a:ea typeface="Calibri" panose="020F0502020204030204" pitchFamily="34" charset="0"/>
                    <a:cs typeface="B Nazanin" panose="00000400000000000000" pitchFamily="2" charset="-78"/>
                  </a:rPr>
                  <a:t>“We adopt the social vulnerability index (SVI) created by the Centers for Disease Control and Prevention (CDC) in the study. The SVI considers four categories of community characteristics, including socioeconomic status, household composition disability, minority status language, and housing type transportation. The index is computed by synthesizing the aforementioned variables through the principal component analysis procedure (Cutter et al., Citation2012). The SVI is in the unit of census tract and can help us identify the communities that need support and attention before, during, and after a disaster (Flanagan et al., Citation2011). Because SVI is available at a census tract level, we use census tracts to approximate ‘community’ characteristics. We recognize that census tracts are an imperfect proxy for a community, as census tracts range in size from 1,200 to 8,000 people and may not follow jurisdictional or neighborhood boundaries.” + 4.1 section of (Utkarsh, 2022)</a:t>
                </a:r>
              </a:p>
              <a:p>
                <a:pPr marL="0" marR="0" algn="just">
                  <a:spcBef>
                    <a:spcPts val="0"/>
                  </a:spcBef>
                  <a:spcAft>
                    <a:spcPts val="800"/>
                  </a:spcAft>
                </a:pPr>
                <a:endParaRPr lang="en-US" kern="100" dirty="0">
                  <a:effectLst/>
                  <a:latin typeface="Times New Roman" panose="02020603050405020304" pitchFamily="18" charset="0"/>
                  <a:ea typeface="Calibri" panose="020F0502020204030204" pitchFamily="34" charset="0"/>
                  <a:cs typeface="B Nazanin" panose="00000400000000000000" pitchFamily="2" charset="-78"/>
                </a:endParaRPr>
              </a:p>
              <a:p>
                <a:pPr algn="l">
                  <a:lnSpc>
                    <a:spcPct val="150000"/>
                  </a:lnSpc>
                </a:pPr>
                <a:endParaRPr lang="en-US" dirty="0">
                  <a:latin typeface="Times New Roman" panose="02020603050405020304" pitchFamily="18" charset="0"/>
                  <a:cs typeface="Times New Roman" panose="02020603050405020304" pitchFamily="18" charset="0"/>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811" r="-405"/>
                </a:stretch>
              </a:blipFill>
            </p:spPr>
            <p:txBody>
              <a:bodyPr/>
              <a:lstStyle/>
              <a:p>
                <a:r>
                  <a:rPr lang="en-US">
                    <a:noFill/>
                  </a:rPr>
                  <a:t> </a:t>
                </a:r>
              </a:p>
            </p:txBody>
          </p:sp>
        </mc:Fallback>
      </mc:AlternateContent>
    </p:spTree>
    <p:extLst>
      <p:ext uri="{BB962C8B-B14F-4D97-AF65-F5344CB8AC3E}">
        <p14:creationId xmlns:p14="http://schemas.microsoft.com/office/powerpoint/2010/main" val="2396254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Equity-related Cost</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Equity Component:   </a:t>
                </a:r>
                <a14:m>
                  <m:oMath xmlns:m="http://schemas.openxmlformats.org/officeDocument/2006/math">
                    <m:sSub>
                      <m:sSubPr>
                        <m:ctrlPr>
                          <a:rPr lang="en-US"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i="1" kern="100">
                            <a:effectLst/>
                            <a:latin typeface="Cambria Math" panose="02040503050406030204" pitchFamily="18" charset="0"/>
                            <a:ea typeface="Calibri" panose="020F0502020204030204" pitchFamily="34" charset="0"/>
                            <a:cs typeface="B Nazanin" panose="00000400000000000000" pitchFamily="2" charset="-78"/>
                          </a:rPr>
                          <m:t>𝑦</m:t>
                        </m:r>
                      </m:e>
                      <m:sub>
                        <m:r>
                          <a:rPr lang="en-US" i="1" kern="100">
                            <a:effectLst/>
                            <a:latin typeface="Cambria Math" panose="02040503050406030204" pitchFamily="18" charset="0"/>
                            <a:ea typeface="Calibri" panose="020F0502020204030204" pitchFamily="34" charset="0"/>
                            <a:cs typeface="B Nazanin" panose="00000400000000000000" pitchFamily="2" charset="-78"/>
                          </a:rPr>
                          <m:t>𝑖</m:t>
                        </m:r>
                      </m:sub>
                    </m:sSub>
                    <m:r>
                      <a:rPr lang="en-US" i="1" kern="100">
                        <a:effectLst/>
                        <a:latin typeface="Cambria Math" panose="02040503050406030204" pitchFamily="18" charset="0"/>
                        <a:ea typeface="Calibri" panose="020F0502020204030204" pitchFamily="34" charset="0"/>
                        <a:cs typeface="B Nazanin" panose="00000400000000000000" pitchFamily="2" charset="-78"/>
                      </a:rPr>
                      <m:t>.(</m:t>
                    </m:r>
                    <m:r>
                      <a:rPr lang="en-US" i="1" kern="100">
                        <a:effectLst/>
                        <a:latin typeface="Cambria Math" panose="02040503050406030204" pitchFamily="18" charset="0"/>
                        <a:ea typeface="Calibri" panose="020F0502020204030204" pitchFamily="34" charset="0"/>
                        <a:cs typeface="B Nazanin" panose="00000400000000000000" pitchFamily="2" charset="-78"/>
                      </a:rPr>
                      <m:t>1</m:t>
                    </m:r>
                    <m:r>
                      <a:rPr lang="en-US"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i="1" kern="100">
                            <a:effectLst/>
                            <a:latin typeface="Cambria Math" panose="02040503050406030204" pitchFamily="18" charset="0"/>
                            <a:ea typeface="Calibri" panose="020F0502020204030204" pitchFamily="34" charset="0"/>
                            <a:cs typeface="B Nazanin" panose="00000400000000000000" pitchFamily="2" charset="-78"/>
                          </a:rPr>
                          <m:t>𝐸</m:t>
                        </m:r>
                      </m:e>
                      <m:sub>
                        <m:r>
                          <a:rPr lang="en-US" i="1" kern="100">
                            <a:effectLst/>
                            <a:latin typeface="Cambria Math" panose="02040503050406030204" pitchFamily="18" charset="0"/>
                            <a:ea typeface="Calibri" panose="020F0502020204030204" pitchFamily="34" charset="0"/>
                            <a:cs typeface="B Nazanin" panose="00000400000000000000" pitchFamily="2" charset="-78"/>
                          </a:rPr>
                          <m:t>𝑖</m:t>
                        </m:r>
                      </m:sub>
                    </m:sSub>
                    <m:r>
                      <a:rPr lang="en-US" i="1" kern="100">
                        <a:effectLst/>
                        <a:latin typeface="Cambria Math" panose="02040503050406030204" pitchFamily="18" charset="0"/>
                        <a:ea typeface="Calibri" panose="020F0502020204030204" pitchFamily="34" charset="0"/>
                        <a:cs typeface="B Nazanin" panose="00000400000000000000" pitchFamily="2" charset="-78"/>
                      </a:rPr>
                      <m:t>)</m:t>
                    </m:r>
                  </m:oMath>
                </a14:m>
                <a:endParaRPr lang="en-US"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This component represents the equity-related cost, which is incurred if road </a:t>
                </a:r>
                <a:r>
                  <a:rPr lang="en-US"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is selected for retrofitting. The selected equity cost is higher for zones with less social vulnerability. Thus, the equity objective prefer to select roads for construction in more vulnerable areas.</a:t>
                </a:r>
              </a:p>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E</a:t>
                </a:r>
                <a:r>
                  <a:rPr lang="en-US" kern="100" baseline="-25000" dirty="0">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is an equity measure for Road </a:t>
                </a:r>
                <a:r>
                  <a:rPr lang="en-US"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(e.g., SVI).</a:t>
                </a:r>
              </a:p>
              <a:p>
                <a:pPr marL="0" marR="0" algn="just">
                  <a:lnSpc>
                    <a:spcPct val="150000"/>
                  </a:lnSpc>
                  <a:spcBef>
                    <a:spcPts val="0"/>
                  </a:spcBef>
                  <a:spcAft>
                    <a:spcPts val="800"/>
                  </a:spcAft>
                </a:pPr>
                <a:r>
                  <a:rPr lang="en-US" kern="100" dirty="0" err="1">
                    <a:effectLst/>
                    <a:latin typeface="Times New Roman" panose="02020603050405020304" pitchFamily="18" charset="0"/>
                    <a:ea typeface="Calibri" panose="020F0502020204030204" pitchFamily="34" charset="0"/>
                    <a:cs typeface="B Nazanin" panose="00000400000000000000" pitchFamily="2" charset="-78"/>
                  </a:rPr>
                  <a:t>y</a:t>
                </a:r>
                <a:r>
                  <a:rPr lang="en-US" kern="100" baseline="-250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is a binary decision variable (equal to 1 if link </a:t>
                </a:r>
                <a:r>
                  <a:rPr lang="en-US"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kern="100" dirty="0">
                    <a:effectLst/>
                    <a:latin typeface="Times New Roman" panose="02020603050405020304" pitchFamily="18" charset="0"/>
                    <a:ea typeface="Calibri" panose="020F0502020204030204" pitchFamily="34" charset="0"/>
                    <a:cs typeface="B Nazanin" panose="00000400000000000000" pitchFamily="2" charset="-78"/>
                  </a:rPr>
                  <a:t> is repaired in time period t, 0 otherwise).</a:t>
                </a:r>
              </a:p>
              <a:p>
                <a:pPr algn="just">
                  <a:lnSpc>
                    <a:spcPct val="150000"/>
                  </a:lnSpc>
                </a:pPr>
                <a:endParaRPr lang="en-US" sz="3200" dirty="0">
                  <a:latin typeface="Times New Roman" panose="02020603050405020304" pitchFamily="18" charset="0"/>
                  <a:cs typeface="Times New Roman" panose="02020603050405020304" pitchFamily="18" charset="0"/>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811" r="-760"/>
                </a:stretch>
              </a:blipFill>
            </p:spPr>
            <p:txBody>
              <a:bodyPr/>
              <a:lstStyle/>
              <a:p>
                <a:r>
                  <a:rPr lang="en-US">
                    <a:noFill/>
                  </a:rPr>
                  <a:t> </a:t>
                </a:r>
              </a:p>
            </p:txBody>
          </p:sp>
        </mc:Fallback>
      </mc:AlternateContent>
    </p:spTree>
    <p:extLst>
      <p:ext uri="{BB962C8B-B14F-4D97-AF65-F5344CB8AC3E}">
        <p14:creationId xmlns:p14="http://schemas.microsoft.com/office/powerpoint/2010/main" val="330805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Rawlsian maximin objective</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The Rawlsian maximin principle, attributed to the political philosopher John Rawls, suggests maximizing the welfare or benefit of the least advantaged or most vulnerable group within a system. In the context of transportation network equity, it means prioritizing the improvement of links that serve critical facilities in a way that maximizes the minimum accessibility to these facilities.</a:t>
            </a:r>
          </a:p>
          <a:p>
            <a:pPr marL="0" marR="0" algn="just">
              <a:lnSpc>
                <a:spcPct val="150000"/>
              </a:lnSpc>
              <a:spcBef>
                <a:spcPts val="0"/>
              </a:spcBef>
              <a:spcAft>
                <a:spcPts val="800"/>
              </a:spcAft>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03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Rawlsian maximin objective</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1- Calculate the proportion of population’s access to CF in the base case (before reconstruction) of each zone to the total population of the zone.</a:t>
            </a:r>
          </a:p>
          <a:p>
            <a:pPr marR="0" algn="just">
              <a:lnSpc>
                <a:spcPct val="150000"/>
              </a:lnSpc>
              <a:spcBef>
                <a:spcPts val="0"/>
              </a:spcBef>
              <a:spcAft>
                <a:spcPts val="800"/>
              </a:spcAft>
            </a:pPr>
            <a:r>
              <a:rPr lang="en-US" kern="100" dirty="0">
                <a:latin typeface="Times New Roman" panose="02020603050405020304" pitchFamily="18" charset="0"/>
                <a:ea typeface="Calibri" panose="020F0502020204030204" pitchFamily="34" charset="0"/>
                <a:cs typeface="B Nazanin" panose="00000400000000000000" pitchFamily="2" charset="-78"/>
              </a:rPr>
              <a:t>2- Select and prioritize the least advantaged zone as </a:t>
            </a:r>
            <a:r>
              <a:rPr lang="en-US" kern="100" dirty="0" err="1">
                <a:latin typeface="Times New Roman" panose="02020603050405020304" pitchFamily="18" charset="0"/>
                <a:ea typeface="Calibri" panose="020F0502020204030204" pitchFamily="34" charset="0"/>
                <a:cs typeface="B Nazanin" panose="00000400000000000000" pitchFamily="2" charset="-78"/>
              </a:rPr>
              <a:t>cz</a:t>
            </a:r>
            <a:r>
              <a:rPr lang="en-US" kern="100" dirty="0">
                <a:latin typeface="Times New Roman" panose="02020603050405020304" pitchFamily="18" charset="0"/>
                <a:ea typeface="Calibri" panose="020F0502020204030204" pitchFamily="34" charset="0"/>
                <a:cs typeface="B Nazanin" panose="00000400000000000000" pitchFamily="2" charset="-78"/>
              </a:rPr>
              <a:t> (Critical Zone)</a:t>
            </a:r>
          </a:p>
          <a:p>
            <a:pPr marR="0" algn="just">
              <a:lnSpc>
                <a:spcPct val="150000"/>
              </a:lnSpc>
              <a:spcBef>
                <a:spcPts val="0"/>
              </a:spcBef>
              <a:spcAft>
                <a:spcPts val="800"/>
              </a:spcAft>
            </a:pPr>
            <a:r>
              <a:rPr lang="en-US" kern="100" dirty="0">
                <a:effectLst/>
                <a:latin typeface="Times New Roman" panose="02020603050405020304" pitchFamily="18" charset="0"/>
                <a:ea typeface="Calibri" panose="020F0502020204030204" pitchFamily="34" charset="0"/>
                <a:cs typeface="B Nazanin" panose="00000400000000000000" pitchFamily="2" charset="-78"/>
              </a:rPr>
              <a:t>3- </a:t>
            </a:r>
          </a:p>
        </p:txBody>
      </p:sp>
      <p:graphicFrame>
        <p:nvGraphicFramePr>
          <p:cNvPr id="4" name="Object 3">
            <a:extLst>
              <a:ext uri="{FF2B5EF4-FFF2-40B4-BE49-F238E27FC236}">
                <a16:creationId xmlns:a16="http://schemas.microsoft.com/office/drawing/2014/main" id="{CBE58DAE-544A-10B2-F825-30D05D8169F1}"/>
              </a:ext>
            </a:extLst>
          </p:cNvPr>
          <p:cNvGraphicFramePr>
            <a:graphicFrameLocks noChangeAspect="1"/>
          </p:cNvGraphicFramePr>
          <p:nvPr>
            <p:extLst>
              <p:ext uri="{D42A27DB-BD31-4B8C-83A1-F6EECF244321}">
                <p14:modId xmlns:p14="http://schemas.microsoft.com/office/powerpoint/2010/main" val="1560039113"/>
              </p:ext>
            </p:extLst>
          </p:nvPr>
        </p:nvGraphicFramePr>
        <p:xfrm>
          <a:off x="637621" y="2923796"/>
          <a:ext cx="5032334" cy="884806"/>
        </p:xfrm>
        <a:graphic>
          <a:graphicData uri="http://schemas.openxmlformats.org/presentationml/2006/ole">
            <mc:AlternateContent xmlns:mc="http://schemas.openxmlformats.org/markup-compatibility/2006">
              <mc:Choice xmlns:v="urn:schemas-microsoft-com:vml" Requires="v">
                <p:oleObj name="Equation" r:id="rId2" imgW="1155600" imgH="203040" progId="Equation.DSMT4">
                  <p:embed/>
                </p:oleObj>
              </mc:Choice>
              <mc:Fallback>
                <p:oleObj name="Equation" r:id="rId2" imgW="1155600" imgH="203040" progId="Equation.DSMT4">
                  <p:embed/>
                  <p:pic>
                    <p:nvPicPr>
                      <p:cNvPr id="0" name=""/>
                      <p:cNvPicPr/>
                      <p:nvPr/>
                    </p:nvPicPr>
                    <p:blipFill>
                      <a:blip r:embed="rId3"/>
                      <a:stretch>
                        <a:fillRect/>
                      </a:stretch>
                    </p:blipFill>
                    <p:spPr>
                      <a:xfrm>
                        <a:off x="637621" y="2923796"/>
                        <a:ext cx="5032334" cy="884806"/>
                      </a:xfrm>
                      <a:prstGeom prst="rect">
                        <a:avLst/>
                      </a:prstGeom>
                    </p:spPr>
                  </p:pic>
                </p:oleObj>
              </mc:Fallback>
            </mc:AlternateContent>
          </a:graphicData>
        </a:graphic>
      </p:graphicFrame>
    </p:spTree>
    <p:extLst>
      <p:ext uri="{BB962C8B-B14F-4D97-AF65-F5344CB8AC3E}">
        <p14:creationId xmlns:p14="http://schemas.microsoft.com/office/powerpoint/2010/main" val="242028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5641-CF3C-0308-8009-78AA7D2B2750}"/>
              </a:ext>
            </a:extLst>
          </p:cNvPr>
          <p:cNvSpPr>
            <a:spLocks noGrp="1"/>
          </p:cNvSpPr>
          <p:nvPr>
            <p:ph type="ctrTitle"/>
          </p:nvPr>
        </p:nvSpPr>
        <p:spPr>
          <a:xfrm>
            <a:off x="1524000" y="73739"/>
            <a:ext cx="9144000" cy="798716"/>
          </a:xfrm>
        </p:spPr>
        <p:txBody>
          <a:bodyPr>
            <a:normAutofit fontScale="90000"/>
          </a:bodyPr>
          <a:lstStyle/>
          <a:p>
            <a:r>
              <a:rPr lang="en-US" b="0" i="0" dirty="0">
                <a:solidFill>
                  <a:srgbClr val="374151"/>
                </a:solidFill>
                <a:effectLst/>
                <a:latin typeface="Times New Roman" panose="02020603050405020304" pitchFamily="18" charset="0"/>
                <a:cs typeface="Times New Roman" panose="02020603050405020304" pitchFamily="18" charset="0"/>
              </a:rPr>
              <a:t>Access to critical infrastructures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919CEC3-12AC-8F7A-5B96-08486459497F}"/>
                  </a:ext>
                </a:extLst>
              </p:cNvPr>
              <p:cNvSpPr>
                <a:spLocks noGrp="1"/>
              </p:cNvSpPr>
              <p:nvPr>
                <p:ph type="subTitle" idx="1"/>
              </p:nvPr>
            </p:nvSpPr>
            <p:spPr>
              <a:xfrm>
                <a:off x="83889" y="1073791"/>
                <a:ext cx="12029813" cy="5710470"/>
              </a:xfrm>
            </p:spPr>
            <p:txBody>
              <a:bodyPr>
                <a:normAutofit/>
              </a:bodyPr>
              <a:lstStyle/>
              <a:p>
                <a:pPr marL="0" marR="0" algn="just">
                  <a:lnSpc>
                    <a:spcPct val="150000"/>
                  </a:lnSpc>
                  <a:spcBef>
                    <a:spcPts val="0"/>
                  </a:spcBef>
                  <a:spcAft>
                    <a:spcPts val="800"/>
                  </a:spcAft>
                </a:pP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Access to infrastructures constraint can become</a:t>
                </a:r>
                <a:r>
                  <a:rPr lang="en-US" sz="2000" b="1" kern="100" dirty="0">
                    <a:effectLst/>
                    <a:latin typeface="Times New Roman" panose="02020603050405020304" pitchFamily="18" charset="0"/>
                    <a:ea typeface="Calibri" panose="020F0502020204030204" pitchFamily="34" charset="0"/>
                    <a:cs typeface="B Nazanin" panose="00000400000000000000" pitchFamily="2" charset="-78"/>
                  </a:rPr>
                  <a:t> a new objective function (soft constraint)</a:t>
                </a: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 </a:t>
                </a:r>
              </a:p>
              <a:p>
                <a:pPr marL="0" marR="0" algn="ctr">
                  <a:lnSpc>
                    <a:spcPct val="150000"/>
                  </a:lnSpc>
                  <a:spcBef>
                    <a:spcPts val="0"/>
                  </a:spcBef>
                  <a:spcAft>
                    <a:spcPts val="800"/>
                  </a:spcAft>
                </a:pP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Accessibility Improvement Objective</a:t>
                </a:r>
              </a:p>
              <a:p>
                <a:pPr marL="0" marR="0" algn="just">
                  <a:lnSpc>
                    <a:spcPct val="150000"/>
                  </a:lnSpc>
                  <a:spcBef>
                    <a:spcPts val="0"/>
                  </a:spcBef>
                  <a:spcAft>
                    <a:spcPts val="800"/>
                  </a:spcAft>
                </a:pP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Population Served: The number of people or entities served by the road to critical infrastructure can also be factored into the importance score. Infrastructures serving larger populations may receive a higher score.</a:t>
                </a:r>
              </a:p>
              <a:p>
                <a:pPr marL="0" marR="0" algn="just">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en-US" sz="2000" i="1" kern="100">
                          <a:effectLst/>
                          <a:latin typeface="Cambria Math" panose="02040503050406030204" pitchFamily="18" charset="0"/>
                          <a:ea typeface="Calibri" panose="020F0502020204030204" pitchFamily="34" charset="0"/>
                          <a:cs typeface="B Nazanin" panose="00000400000000000000" pitchFamily="2" charset="-78"/>
                        </a:rPr>
                        <m:t>𝑀𝑎𝑥</m:t>
                      </m:r>
                      <m:nary>
                        <m:naryPr>
                          <m:chr m:val="∑"/>
                          <m:supHide m:val="on"/>
                          <m:ctrlPr>
                            <a:rPr lang="en-US" sz="20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000" i="1" kern="100">
                              <a:effectLst/>
                              <a:latin typeface="Cambria Math" panose="02040503050406030204" pitchFamily="18" charset="0"/>
                              <a:ea typeface="Calibri" panose="020F0502020204030204" pitchFamily="34" charset="0"/>
                              <a:cs typeface="B Nazanin" panose="00000400000000000000" pitchFamily="2" charset="-78"/>
                            </a:rPr>
                            <m:t>𝑖</m:t>
                          </m:r>
                        </m:sub>
                        <m:sup/>
                        <m:e>
                          <m:nary>
                            <m:naryPr>
                              <m:chr m:val="∑"/>
                              <m:supHide m:val="on"/>
                              <m:ctrlPr>
                                <a:rPr lang="en-US" sz="20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000" i="1" kern="100">
                                  <a:effectLst/>
                                  <a:latin typeface="Cambria Math" panose="02040503050406030204" pitchFamily="18" charset="0"/>
                                  <a:ea typeface="Calibri" panose="020F0502020204030204" pitchFamily="34" charset="0"/>
                                  <a:cs typeface="B Nazanin" panose="00000400000000000000" pitchFamily="2" charset="-78"/>
                                </a:rPr>
                                <m:t>𝑗</m:t>
                              </m:r>
                            </m:sub>
                            <m:sup/>
                            <m:e>
                              <m:nary>
                                <m:naryPr>
                                  <m:chr m:val="∑"/>
                                  <m:limLoc m:val="undOvr"/>
                                  <m:supHide m:val="on"/>
                                  <m:ctrlPr>
                                    <a:rPr lang="en-US" sz="2000" i="1" kern="100">
                                      <a:effectLst/>
                                      <a:latin typeface="Cambria Math" panose="02040503050406030204" pitchFamily="18" charset="0"/>
                                      <a:ea typeface="Calibri" panose="020F0502020204030204" pitchFamily="34" charset="0"/>
                                      <a:cs typeface="B Nazanin" panose="00000400000000000000" pitchFamily="2" charset="-78"/>
                                    </a:rPr>
                                  </m:ctrlPr>
                                </m:naryPr>
                                <m:sub>
                                  <m:r>
                                    <a:rPr lang="en-US" sz="2000" i="1" kern="100">
                                      <a:effectLst/>
                                      <a:latin typeface="Cambria Math" panose="02040503050406030204" pitchFamily="18" charset="0"/>
                                      <a:ea typeface="Calibri" panose="020F0502020204030204" pitchFamily="34" charset="0"/>
                                      <a:cs typeface="B Nazanin" panose="00000400000000000000" pitchFamily="2" charset="-78"/>
                                    </a:rPr>
                                    <m:t>𝑘</m:t>
                                  </m:r>
                                </m:sub>
                                <m:sup/>
                                <m:e>
                                  <m:sSub>
                                    <m:sSubPr>
                                      <m:ctrlPr>
                                        <a:rPr lang="en-US" sz="20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2000" i="1" kern="100">
                                          <a:effectLst/>
                                          <a:latin typeface="Cambria Math" panose="02040503050406030204" pitchFamily="18" charset="0"/>
                                          <a:ea typeface="Calibri" panose="020F0502020204030204" pitchFamily="34" charset="0"/>
                                          <a:cs typeface="B Nazanin" panose="00000400000000000000" pitchFamily="2" charset="-78"/>
                                        </a:rPr>
                                        <m:t>𝑥</m:t>
                                      </m:r>
                                    </m:e>
                                    <m:sub>
                                      <m:r>
                                        <a:rPr lang="en-US" sz="2000" i="1" kern="100">
                                          <a:effectLst/>
                                          <a:latin typeface="Cambria Math" panose="02040503050406030204" pitchFamily="18" charset="0"/>
                                          <a:ea typeface="Calibri" panose="020F0502020204030204" pitchFamily="34" charset="0"/>
                                          <a:cs typeface="B Nazanin" panose="00000400000000000000" pitchFamily="2" charset="-78"/>
                                        </a:rPr>
                                        <m:t>𝑖𝑗𝑘</m:t>
                                      </m:r>
                                    </m:sub>
                                  </m:sSub>
                                  <m:r>
                                    <a:rPr lang="en-US" sz="2000" i="1" kern="100">
                                      <a:effectLst/>
                                      <a:latin typeface="Cambria Math" panose="02040503050406030204" pitchFamily="18" charset="0"/>
                                      <a:ea typeface="Calibri" panose="020F0502020204030204" pitchFamily="34" charset="0"/>
                                      <a:cs typeface="B Nazanin" panose="00000400000000000000" pitchFamily="2" charset="-78"/>
                                    </a:rPr>
                                    <m:t>.</m:t>
                                  </m:r>
                                  <m:sSub>
                                    <m:sSubPr>
                                      <m:ctrlPr>
                                        <a:rPr lang="en-US" sz="2000" i="1" kern="100">
                                          <a:effectLst/>
                                          <a:latin typeface="Cambria Math" panose="02040503050406030204" pitchFamily="18" charset="0"/>
                                          <a:ea typeface="Calibri" panose="020F0502020204030204" pitchFamily="34" charset="0"/>
                                          <a:cs typeface="B Nazanin" panose="00000400000000000000" pitchFamily="2" charset="-78"/>
                                        </a:rPr>
                                      </m:ctrlPr>
                                    </m:sSubPr>
                                    <m:e>
                                      <m:r>
                                        <a:rPr lang="en-US" sz="2000" i="1" kern="100">
                                          <a:effectLst/>
                                          <a:latin typeface="Cambria Math" panose="02040503050406030204" pitchFamily="18" charset="0"/>
                                          <a:ea typeface="Calibri" panose="020F0502020204030204" pitchFamily="34" charset="0"/>
                                          <a:cs typeface="B Nazanin" panose="00000400000000000000" pitchFamily="2" charset="-78"/>
                                        </a:rPr>
                                        <m:t>𝑃</m:t>
                                      </m:r>
                                      <m:r>
                                        <a:rPr lang="en-US" sz="2000" b="0" i="1" kern="100" smtClean="0">
                                          <a:effectLst/>
                                          <a:latin typeface="Cambria Math" panose="02040503050406030204" pitchFamily="18" charset="0"/>
                                          <a:ea typeface="Calibri" panose="020F0502020204030204" pitchFamily="34" charset="0"/>
                                          <a:cs typeface="B Nazanin" panose="00000400000000000000" pitchFamily="2" charset="-78"/>
                                        </a:rPr>
                                        <m:t>𝑜𝑝</m:t>
                                      </m:r>
                                    </m:e>
                                    <m:sub>
                                      <m:r>
                                        <a:rPr lang="en-US" sz="2000" i="1" kern="100">
                                          <a:effectLst/>
                                          <a:latin typeface="Cambria Math" panose="02040503050406030204" pitchFamily="18" charset="0"/>
                                          <a:ea typeface="Calibri" panose="020F0502020204030204" pitchFamily="34" charset="0"/>
                                          <a:cs typeface="B Nazanin" panose="00000400000000000000" pitchFamily="2" charset="-78"/>
                                        </a:rPr>
                                        <m:t>𝑗</m:t>
                                      </m:r>
                                    </m:sub>
                                  </m:sSub>
                                </m:e>
                              </m:nary>
                            </m:e>
                          </m:nary>
                        </m:e>
                      </m:nary>
                    </m:oMath>
                  </m:oMathPara>
                </a14:m>
                <a:endParaRPr lang="en-US" sz="2000" kern="100" dirty="0">
                  <a:effectLst/>
                  <a:latin typeface="Times New Roman" panose="02020603050405020304" pitchFamily="18" charset="0"/>
                  <a:ea typeface="Calibri" panose="020F0502020204030204" pitchFamily="34" charset="0"/>
                  <a:cs typeface="B Nazanin" panose="00000400000000000000" pitchFamily="2" charset="-78"/>
                </a:endParaRPr>
              </a:p>
              <a:p>
                <a:pPr marL="0" marR="0" algn="just">
                  <a:lnSpc>
                    <a:spcPct val="150000"/>
                  </a:lnSpc>
                  <a:spcBef>
                    <a:spcPts val="0"/>
                  </a:spcBef>
                  <a:spcAft>
                    <a:spcPts val="800"/>
                  </a:spcAft>
                </a:pP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Parameters:</a:t>
                </a:r>
              </a:p>
              <a:p>
                <a:pPr marL="0" marR="0" algn="just">
                  <a:lnSpc>
                    <a:spcPct val="150000"/>
                  </a:lnSpc>
                  <a:spcBef>
                    <a:spcPts val="0"/>
                  </a:spcBef>
                  <a:spcAft>
                    <a:spcPts val="800"/>
                  </a:spcAft>
                </a:pPr>
                <a:r>
                  <a:rPr lang="en-US" sz="2000" kern="100" dirty="0" err="1">
                    <a:effectLst/>
                    <a:latin typeface="Times New Roman" panose="02020603050405020304" pitchFamily="18" charset="0"/>
                    <a:ea typeface="Calibri" panose="020F0502020204030204" pitchFamily="34" charset="0"/>
                    <a:cs typeface="B Nazanin" panose="00000400000000000000" pitchFamily="2" charset="-78"/>
                  </a:rPr>
                  <a:t>x</a:t>
                </a:r>
                <a:r>
                  <a:rPr lang="en-US" sz="2000" kern="100" baseline="-25000" dirty="0" err="1">
                    <a:effectLst/>
                    <a:latin typeface="Times New Roman" panose="02020603050405020304" pitchFamily="18" charset="0"/>
                    <a:ea typeface="Calibri" panose="020F0502020204030204" pitchFamily="34" charset="0"/>
                    <a:cs typeface="B Nazanin" panose="00000400000000000000" pitchFamily="2" charset="-78"/>
                  </a:rPr>
                  <a:t>ijk</a:t>
                </a: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 Binary decision variable indicating if access point j accesses critical infrastructure k from road </a:t>
                </a:r>
                <a:r>
                  <a:rPr lang="en-US" sz="2000" kern="100" dirty="0" err="1">
                    <a:effectLst/>
                    <a:latin typeface="Times New Roman" panose="02020603050405020304" pitchFamily="18" charset="0"/>
                    <a:ea typeface="Calibri" panose="020F0502020204030204" pitchFamily="34" charset="0"/>
                    <a:cs typeface="B Nazanin" panose="00000400000000000000" pitchFamily="2" charset="-78"/>
                  </a:rPr>
                  <a:t>i</a:t>
                </a: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 (1 if accessed, 0 otherwise).</a:t>
                </a:r>
              </a:p>
              <a:p>
                <a:pPr marL="0" marR="0" algn="just">
                  <a:lnSpc>
                    <a:spcPct val="150000"/>
                  </a:lnSpc>
                  <a:spcBef>
                    <a:spcPts val="0"/>
                  </a:spcBef>
                  <a:spcAft>
                    <a:spcPts val="800"/>
                  </a:spcAft>
                </a:pPr>
                <a:r>
                  <a:rPr lang="en-US" sz="2000" kern="100" dirty="0" err="1">
                    <a:effectLst/>
                    <a:latin typeface="Times New Roman" panose="02020603050405020304" pitchFamily="18" charset="0"/>
                    <a:ea typeface="Calibri" panose="020F0502020204030204" pitchFamily="34" charset="0"/>
                    <a:cs typeface="B Nazanin" panose="00000400000000000000" pitchFamily="2" charset="-78"/>
                  </a:rPr>
                  <a:t>Pop</a:t>
                </a:r>
                <a:r>
                  <a:rPr lang="en-US" sz="2000" kern="100" baseline="-25000" dirty="0" err="1">
                    <a:effectLst/>
                    <a:latin typeface="Times New Roman" panose="02020603050405020304" pitchFamily="18" charset="0"/>
                    <a:ea typeface="Calibri" panose="020F0502020204030204" pitchFamily="34" charset="0"/>
                    <a:cs typeface="B Nazanin" panose="00000400000000000000" pitchFamily="2" charset="-78"/>
                  </a:rPr>
                  <a:t>j</a:t>
                </a:r>
                <a:r>
                  <a:rPr lang="en-US" sz="2000" kern="100" dirty="0">
                    <a:effectLst/>
                    <a:latin typeface="Times New Roman" panose="02020603050405020304" pitchFamily="18" charset="0"/>
                    <a:ea typeface="Calibri" panose="020F0502020204030204" pitchFamily="34" charset="0"/>
                    <a:cs typeface="B Nazanin" panose="00000400000000000000" pitchFamily="2" charset="-78"/>
                  </a:rPr>
                  <a:t>: Number of populations in access point j.</a:t>
                </a:r>
              </a:p>
              <a:p>
                <a:pPr algn="l">
                  <a:lnSpc>
                    <a:spcPct val="150000"/>
                  </a:lnSpc>
                </a:pPr>
                <a:endParaRPr lang="en-US" dirty="0">
                  <a:latin typeface="Times New Roman" panose="02020603050405020304" pitchFamily="18" charset="0"/>
                  <a:cs typeface="Times New Roman" panose="02020603050405020304" pitchFamily="18" charset="0"/>
                </a:endParaRPr>
              </a:p>
            </p:txBody>
          </p:sp>
        </mc:Choice>
        <mc:Fallback xmlns="">
          <p:sp>
            <p:nvSpPr>
              <p:cNvPr id="3" name="Subtitle 2">
                <a:extLst>
                  <a:ext uri="{FF2B5EF4-FFF2-40B4-BE49-F238E27FC236}">
                    <a16:creationId xmlns:a16="http://schemas.microsoft.com/office/drawing/2014/main" id="{1919CEC3-12AC-8F7A-5B96-08486459497F}"/>
                  </a:ext>
                </a:extLst>
              </p:cNvPr>
              <p:cNvSpPr>
                <a:spLocks noGrp="1" noRot="1" noChangeAspect="1" noMove="1" noResize="1" noEditPoints="1" noAdjustHandles="1" noChangeArrowheads="1" noChangeShapeType="1" noTextEdit="1"/>
              </p:cNvSpPr>
              <p:nvPr>
                <p:ph type="subTitle" idx="1"/>
              </p:nvPr>
            </p:nvSpPr>
            <p:spPr>
              <a:xfrm>
                <a:off x="83889" y="1073791"/>
                <a:ext cx="12029813" cy="5710470"/>
              </a:xfrm>
              <a:blipFill>
                <a:blip r:embed="rId2"/>
                <a:stretch>
                  <a:fillRect l="-558" r="-507"/>
                </a:stretch>
              </a:blipFill>
            </p:spPr>
            <p:txBody>
              <a:bodyPr/>
              <a:lstStyle/>
              <a:p>
                <a:r>
                  <a:rPr lang="en-US">
                    <a:noFill/>
                  </a:rPr>
                  <a:t> </a:t>
                </a:r>
              </a:p>
            </p:txBody>
          </p:sp>
        </mc:Fallback>
      </mc:AlternateContent>
    </p:spTree>
    <p:extLst>
      <p:ext uri="{BB962C8B-B14F-4D97-AF65-F5344CB8AC3E}">
        <p14:creationId xmlns:p14="http://schemas.microsoft.com/office/powerpoint/2010/main" val="1854274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1DDA8B-638C-EB24-7F56-DE697FEEF864}"/>
              </a:ext>
            </a:extLst>
          </p:cNvPr>
          <p:cNvPicPr>
            <a:picLocks noChangeAspect="1"/>
          </p:cNvPicPr>
          <p:nvPr/>
        </p:nvPicPr>
        <p:blipFill rotWithShape="1">
          <a:blip r:embed="rId2"/>
          <a:srcRect t="3721" r="-88" b="18718"/>
          <a:stretch/>
        </p:blipFill>
        <p:spPr>
          <a:xfrm>
            <a:off x="951451" y="889233"/>
            <a:ext cx="9526399" cy="4152550"/>
          </a:xfrm>
          <a:prstGeom prst="rect">
            <a:avLst/>
          </a:prstGeom>
        </p:spPr>
      </p:pic>
    </p:spTree>
    <p:extLst>
      <p:ext uri="{BB962C8B-B14F-4D97-AF65-F5344CB8AC3E}">
        <p14:creationId xmlns:p14="http://schemas.microsoft.com/office/powerpoint/2010/main" val="1343535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4396</TotalTime>
  <Words>2343</Words>
  <Application>Microsoft Office PowerPoint</Application>
  <PresentationFormat>Widescreen</PresentationFormat>
  <Paragraphs>137</Paragraphs>
  <Slides>25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2" baseType="lpstr">
      <vt:lpstr>Arial</vt:lpstr>
      <vt:lpstr>Calibri</vt:lpstr>
      <vt:lpstr>Calibri Light</vt:lpstr>
      <vt:lpstr>Cambria Math</vt:lpstr>
      <vt:lpstr>Times New Roman</vt:lpstr>
      <vt:lpstr>Office Theme</vt:lpstr>
      <vt:lpstr>Equation</vt:lpstr>
      <vt:lpstr>PowerPoint Presentation</vt:lpstr>
      <vt:lpstr>Introduction</vt:lpstr>
      <vt:lpstr>Introduction</vt:lpstr>
      <vt:lpstr>Phases</vt:lpstr>
      <vt:lpstr>Problem statement</vt:lpstr>
      <vt:lpstr>Problem formulation</vt:lpstr>
      <vt:lpstr>Problem formulation</vt:lpstr>
      <vt:lpstr>Sets</vt:lpstr>
      <vt:lpstr>Parameters</vt:lpstr>
      <vt:lpstr>Decision Variables</vt:lpstr>
      <vt:lpstr>One scenario to the question</vt:lpstr>
      <vt:lpstr>Objective Function 1 (Minimum cost)</vt:lpstr>
      <vt:lpstr>Obj. 2 (Max traffic efficiency (Min travel time))</vt:lpstr>
      <vt:lpstr>Obj. 2 (Max traffic efficiency (Min travel time))</vt:lpstr>
      <vt:lpstr>Obj. 2 (Max traffic efficiency (Min travel time))</vt:lpstr>
      <vt:lpstr>One question</vt:lpstr>
      <vt:lpstr>Cost Constraints: Resource Allocation</vt:lpstr>
      <vt:lpstr>Cost Constraints: Resource Allocation</vt:lpstr>
      <vt:lpstr>Access to infrastructures constraint</vt:lpstr>
      <vt:lpstr>Equity-related Cost</vt:lpstr>
      <vt:lpstr>Equity-related Cost</vt:lpstr>
      <vt:lpstr>Rawlsian maximin objective</vt:lpstr>
      <vt:lpstr>Rawlsian maximin objective</vt:lpstr>
      <vt:lpstr>Access to critical infrastructures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measures</dc:title>
  <dc:creator>Farshad Hesamfar</dc:creator>
  <cp:lastModifiedBy>Farshad Hesamfar</cp:lastModifiedBy>
  <cp:revision>29</cp:revision>
  <dcterms:created xsi:type="dcterms:W3CDTF">2023-09-07T14:05:48Z</dcterms:created>
  <dcterms:modified xsi:type="dcterms:W3CDTF">2023-11-11T15:06:21Z</dcterms:modified>
</cp:coreProperties>
</file>